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handoutMasterIdLst>
    <p:handoutMasterId r:id="rId44"/>
  </p:handoutMasterIdLst>
  <p:sldIdLst>
    <p:sldId id="256" r:id="rId2"/>
    <p:sldId id="257" r:id="rId3"/>
    <p:sldId id="258" r:id="rId4"/>
    <p:sldId id="259" r:id="rId5"/>
    <p:sldId id="260" r:id="rId6"/>
    <p:sldId id="261" r:id="rId7"/>
    <p:sldId id="262" r:id="rId8"/>
    <p:sldId id="263" r:id="rId9"/>
    <p:sldId id="278" r:id="rId10"/>
    <p:sldId id="279" r:id="rId11"/>
    <p:sldId id="297" r:id="rId12"/>
    <p:sldId id="280" r:id="rId13"/>
    <p:sldId id="281" r:id="rId14"/>
    <p:sldId id="282" r:id="rId15"/>
    <p:sldId id="265" r:id="rId16"/>
    <p:sldId id="284" r:id="rId17"/>
    <p:sldId id="264" r:id="rId18"/>
    <p:sldId id="283" r:id="rId19"/>
    <p:sldId id="266" r:id="rId20"/>
    <p:sldId id="285" r:id="rId21"/>
    <p:sldId id="267" r:id="rId22"/>
    <p:sldId id="286" r:id="rId23"/>
    <p:sldId id="268" r:id="rId24"/>
    <p:sldId id="269" r:id="rId25"/>
    <p:sldId id="287" r:id="rId26"/>
    <p:sldId id="270" r:id="rId27"/>
    <p:sldId id="288" r:id="rId28"/>
    <p:sldId id="289" r:id="rId29"/>
    <p:sldId id="290" r:id="rId30"/>
    <p:sldId id="271" r:id="rId31"/>
    <p:sldId id="291" r:id="rId32"/>
    <p:sldId id="292" r:id="rId33"/>
    <p:sldId id="293" r:id="rId34"/>
    <p:sldId id="272" r:id="rId35"/>
    <p:sldId id="273" r:id="rId36"/>
    <p:sldId id="294" r:id="rId37"/>
    <p:sldId id="295" r:id="rId38"/>
    <p:sldId id="296" r:id="rId39"/>
    <p:sldId id="274" r:id="rId40"/>
    <p:sldId id="275" r:id="rId41"/>
    <p:sldId id="276" r:id="rId42"/>
    <p:sldId id="277" r:id="rId43"/>
  </p:sldIdLst>
  <p:sldSz cx="9144000" cy="6858000" type="screen4x3"/>
  <p:notesSz cx="6858000" cy="9083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1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4184"/>
          </a:xfrm>
          <a:prstGeom prst="rect">
            <a:avLst/>
          </a:prstGeom>
        </p:spPr>
        <p:txBody>
          <a:bodyPr vert="horz" lIns="91440" tIns="45720" rIns="91440" bIns="45720" rtlCol="0"/>
          <a:lstStyle>
            <a:lvl1pPr algn="r">
              <a:defRPr sz="1200"/>
            </a:lvl1pPr>
          </a:lstStyle>
          <a:p>
            <a:fld id="{6F59D736-943B-413F-8177-31F027FFE206}" type="datetimeFigureOut">
              <a:rPr lang="en-US" smtClean="0"/>
              <a:t>10/11/2010</a:t>
            </a:fld>
            <a:endParaRPr lang="en-US"/>
          </a:p>
        </p:txBody>
      </p:sp>
      <p:sp>
        <p:nvSpPr>
          <p:cNvPr id="4" name="Footer Placeholder 3"/>
          <p:cNvSpPr>
            <a:spLocks noGrp="1"/>
          </p:cNvSpPr>
          <p:nvPr>
            <p:ph type="ftr" sz="quarter" idx="2"/>
          </p:nvPr>
        </p:nvSpPr>
        <p:spPr>
          <a:xfrm>
            <a:off x="0" y="8627915"/>
            <a:ext cx="2971800" cy="4541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27915"/>
            <a:ext cx="2971800" cy="454184"/>
          </a:xfrm>
          <a:prstGeom prst="rect">
            <a:avLst/>
          </a:prstGeom>
        </p:spPr>
        <p:txBody>
          <a:bodyPr vert="horz" lIns="91440" tIns="45720" rIns="91440" bIns="45720" rtlCol="0" anchor="b"/>
          <a:lstStyle>
            <a:lvl1pPr algn="r">
              <a:defRPr sz="1200"/>
            </a:lvl1pPr>
          </a:lstStyle>
          <a:p>
            <a:fld id="{515A964C-E194-4A16-B91F-750420176C85}"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4A40909-1AD0-4888-95F9-DAF9B4066C11}" type="datetimeFigureOut">
              <a:rPr lang="en-US" smtClean="0"/>
              <a:pPr/>
              <a:t>10/11/2010</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33E7E02-2F53-4B06-90FC-02E7D4C60F5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4A40909-1AD0-4888-95F9-DAF9B4066C11}" type="datetimeFigureOut">
              <a:rPr lang="en-US" smtClean="0"/>
              <a:pPr/>
              <a:t>10/11/2010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33E7E02-2F53-4B06-90FC-02E7D4C60F5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4A40909-1AD0-4888-95F9-DAF9B4066C11}" type="datetimeFigureOut">
              <a:rPr lang="en-US" smtClean="0"/>
              <a:pPr/>
              <a:t>10/11/2010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33E7E02-2F53-4B06-90FC-02E7D4C60F5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4A40909-1AD0-4888-95F9-DAF9B4066C11}" type="datetimeFigureOut">
              <a:rPr lang="en-US" smtClean="0"/>
              <a:pPr/>
              <a:t>10/11/2010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33E7E02-2F53-4B06-90FC-02E7D4C60F5D}"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4A40909-1AD0-4888-95F9-DAF9B4066C11}" type="datetimeFigureOut">
              <a:rPr lang="en-US" smtClean="0"/>
              <a:pPr/>
              <a:t>10/11/2010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33E7E02-2F53-4B06-90FC-02E7D4C60F5D}"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4A40909-1AD0-4888-95F9-DAF9B4066C11}" type="datetimeFigureOut">
              <a:rPr lang="en-US" smtClean="0"/>
              <a:pPr/>
              <a:t>10/11/2010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33E7E02-2F53-4B06-90FC-02E7D4C60F5D}"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4A40909-1AD0-4888-95F9-DAF9B4066C11}" type="datetimeFigureOut">
              <a:rPr lang="en-US" smtClean="0"/>
              <a:pPr/>
              <a:t>10/11/2010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733E7E02-2F53-4B06-90FC-02E7D4C60F5D}"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4A40909-1AD0-4888-95F9-DAF9B4066C11}" type="datetimeFigureOut">
              <a:rPr lang="en-US" smtClean="0"/>
              <a:pPr/>
              <a:t>10/11/2010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733E7E02-2F53-4B06-90FC-02E7D4C60F5D}"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4A40909-1AD0-4888-95F9-DAF9B4066C11}" type="datetimeFigureOut">
              <a:rPr lang="en-US" smtClean="0"/>
              <a:pPr/>
              <a:t>10/11/2010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733E7E02-2F53-4B06-90FC-02E7D4C60F5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4A40909-1AD0-4888-95F9-DAF9B4066C11}" type="datetimeFigureOut">
              <a:rPr lang="en-US" smtClean="0"/>
              <a:pPr/>
              <a:t>10/11/2010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33E7E02-2F53-4B06-90FC-02E7D4C60F5D}"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4A40909-1AD0-4888-95F9-DAF9B4066C11}" type="datetimeFigureOut">
              <a:rPr lang="en-US" smtClean="0"/>
              <a:pPr/>
              <a:t>10/11/2010</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33E7E02-2F53-4B06-90FC-02E7D4C60F5D}"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4A40909-1AD0-4888-95F9-DAF9B4066C11}" type="datetimeFigureOut">
              <a:rPr lang="en-US" smtClean="0"/>
              <a:pPr/>
              <a:t>10/11/2010</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33E7E02-2F53-4B06-90FC-02E7D4C60F5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casedupage.com/" TargetMode="External"/><Relationship Id="rId2" Type="http://schemas.openxmlformats.org/officeDocument/2006/relationships/hyperlink" Target="http://www.myinfinitec.org/" TargetMode="External"/><Relationship Id="rId1" Type="http://schemas.openxmlformats.org/officeDocument/2006/relationships/slideLayout" Target="../slideLayouts/slideLayout2.xml"/><Relationship Id="rId4" Type="http://schemas.openxmlformats.org/officeDocument/2006/relationships/hyperlink" Target="http://www.writerlearning.com/" TargetMode="External"/></Relationships>
</file>

<file path=ppt/slides/_rels/slide42.xml.rels><?xml version="1.0" encoding="UTF-8" standalone="yes"?>
<Relationships xmlns="http://schemas.openxmlformats.org/package/2006/relationships"><Relationship Id="rId2" Type="http://schemas.openxmlformats.org/officeDocument/2006/relationships/hyperlink" Target="http://www.myinfintec.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The Writer Fusion</a:t>
            </a:r>
            <a:br>
              <a:rPr lang="en-US" dirty="0" smtClean="0"/>
            </a:br>
            <a:r>
              <a:rPr lang="en-US" dirty="0" smtClean="0"/>
              <a:t>Portable Word Processor	</a:t>
            </a:r>
            <a:endParaRPr lang="en-US" dirty="0"/>
          </a:p>
        </p:txBody>
      </p:sp>
      <p:sp>
        <p:nvSpPr>
          <p:cNvPr id="3" name="Subtitle 2"/>
          <p:cNvSpPr>
            <a:spLocks noGrp="1"/>
          </p:cNvSpPr>
          <p:nvPr>
            <p:ph type="subTitle" idx="1"/>
          </p:nvPr>
        </p:nvSpPr>
        <p:spPr/>
        <p:txBody>
          <a:bodyPr>
            <a:normAutofit lnSpcReduction="10000"/>
          </a:bodyPr>
          <a:lstStyle/>
          <a:p>
            <a:r>
              <a:rPr lang="en-US" sz="2400" dirty="0" smtClean="0"/>
              <a:t>By C.A.S.E. Assistive Technology Team</a:t>
            </a:r>
          </a:p>
          <a:p>
            <a:r>
              <a:rPr lang="en-US" sz="2400" dirty="0" smtClean="0"/>
              <a:t>Tricia Sharkey, MA CCC-SLP/L</a:t>
            </a:r>
          </a:p>
          <a:p>
            <a:r>
              <a:rPr lang="en-US" sz="2400" dirty="0" smtClean="0"/>
              <a:t>Paula Costello, MS OTRL</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Once you are in the desktop, you will need to </a:t>
            </a:r>
            <a:r>
              <a:rPr lang="en-US" b="1" dirty="0" smtClean="0"/>
              <a:t>create a new File</a:t>
            </a:r>
            <a:r>
              <a:rPr lang="en-US" dirty="0" smtClean="0"/>
              <a:t>.  To do this….</a:t>
            </a:r>
          </a:p>
          <a:p>
            <a:pPr>
              <a:buNone/>
            </a:pPr>
            <a:endParaRPr lang="en-US" dirty="0" smtClean="0"/>
          </a:p>
          <a:p>
            <a:pPr lvl="1"/>
            <a:r>
              <a:rPr lang="en-US" dirty="0" smtClean="0"/>
              <a:t> Select “N” and the Fusion will ask you to name your new File.</a:t>
            </a:r>
          </a:p>
          <a:p>
            <a:pPr lvl="1"/>
            <a:r>
              <a:rPr lang="en-US" dirty="0" smtClean="0"/>
              <a:t>Type the File name and press ENTER</a:t>
            </a:r>
          </a:p>
          <a:p>
            <a:pPr lvl="1"/>
            <a:r>
              <a:rPr lang="en-US" dirty="0" smtClean="0"/>
              <a:t>A blank screen will appear, the Fusion is now ready for you to type</a:t>
            </a:r>
          </a:p>
        </p:txBody>
      </p:sp>
      <p:sp>
        <p:nvSpPr>
          <p:cNvPr id="3" name="Title 2"/>
          <p:cNvSpPr>
            <a:spLocks noGrp="1"/>
          </p:cNvSpPr>
          <p:nvPr>
            <p:ph type="title"/>
          </p:nvPr>
        </p:nvSpPr>
        <p:spPr/>
        <p:txBody>
          <a:bodyPr/>
          <a:lstStyle/>
          <a:p>
            <a:pPr algn="ctr"/>
            <a:r>
              <a:rPr lang="en-US" dirty="0" smtClean="0"/>
              <a:t>Creating a new File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Write a paragraph about what you did over your three day weekend.</a:t>
            </a:r>
          </a:p>
          <a:p>
            <a:r>
              <a:rPr lang="en-US" dirty="0" smtClean="0"/>
              <a:t>Create a “test” file-just one or two sentences </a:t>
            </a:r>
          </a:p>
        </p:txBody>
      </p:sp>
      <p:sp>
        <p:nvSpPr>
          <p:cNvPr id="3" name="Title 2"/>
          <p:cNvSpPr>
            <a:spLocks noGrp="1"/>
          </p:cNvSpPr>
          <p:nvPr>
            <p:ph type="title"/>
          </p:nvPr>
        </p:nvSpPr>
        <p:spPr/>
        <p:txBody>
          <a:bodyPr/>
          <a:lstStyle/>
          <a:p>
            <a:r>
              <a:rPr lang="en-US" dirty="0" smtClean="0"/>
              <a:t>Assignment: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To exit your file,</a:t>
            </a:r>
          </a:p>
          <a:p>
            <a:endParaRPr lang="en-US" dirty="0" smtClean="0"/>
          </a:p>
          <a:p>
            <a:pPr lvl="1"/>
            <a:r>
              <a:rPr lang="en-US" dirty="0" smtClean="0"/>
              <a:t>Press ESC key</a:t>
            </a:r>
          </a:p>
          <a:p>
            <a:pPr lvl="1"/>
            <a:endParaRPr lang="en-US" dirty="0" smtClean="0"/>
          </a:p>
          <a:p>
            <a:pPr lvl="1"/>
            <a:r>
              <a:rPr lang="en-US" dirty="0" smtClean="0"/>
              <a:t>Your file will automatically save</a:t>
            </a:r>
            <a:endParaRPr lang="en-US" dirty="0"/>
          </a:p>
        </p:txBody>
      </p:sp>
      <p:sp>
        <p:nvSpPr>
          <p:cNvPr id="3" name="Title 2"/>
          <p:cNvSpPr>
            <a:spLocks noGrp="1"/>
          </p:cNvSpPr>
          <p:nvPr>
            <p:ph type="title"/>
          </p:nvPr>
        </p:nvSpPr>
        <p:spPr/>
        <p:txBody>
          <a:bodyPr/>
          <a:lstStyle/>
          <a:p>
            <a:pPr algn="ctr"/>
            <a:r>
              <a:rPr lang="en-US" dirty="0" smtClean="0"/>
              <a:t>Exiting you File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To Open a File</a:t>
            </a:r>
          </a:p>
          <a:p>
            <a:endParaRPr lang="en-US" dirty="0" smtClean="0"/>
          </a:p>
          <a:p>
            <a:pPr lvl="1"/>
            <a:r>
              <a:rPr lang="en-US" dirty="0" smtClean="0"/>
              <a:t>Go to your desktop</a:t>
            </a:r>
          </a:p>
          <a:p>
            <a:pPr lvl="1"/>
            <a:endParaRPr lang="en-US" dirty="0" smtClean="0"/>
          </a:p>
          <a:p>
            <a:pPr lvl="1"/>
            <a:r>
              <a:rPr lang="en-US" dirty="0" smtClean="0"/>
              <a:t>Use the arrow keys to highlight desired File</a:t>
            </a:r>
          </a:p>
          <a:p>
            <a:pPr lvl="1"/>
            <a:endParaRPr lang="en-US" dirty="0" smtClean="0"/>
          </a:p>
          <a:p>
            <a:pPr lvl="1"/>
            <a:r>
              <a:rPr lang="en-US" dirty="0" smtClean="0"/>
              <a:t>Select ENTER</a:t>
            </a:r>
            <a:endParaRPr lang="en-US" dirty="0"/>
          </a:p>
        </p:txBody>
      </p:sp>
      <p:sp>
        <p:nvSpPr>
          <p:cNvPr id="3" name="Title 2"/>
          <p:cNvSpPr>
            <a:spLocks noGrp="1"/>
          </p:cNvSpPr>
          <p:nvPr>
            <p:ph type="title"/>
          </p:nvPr>
        </p:nvSpPr>
        <p:spPr/>
        <p:txBody>
          <a:bodyPr/>
          <a:lstStyle/>
          <a:p>
            <a:pPr algn="ctr"/>
            <a:r>
              <a:rPr lang="en-US" dirty="0" smtClean="0"/>
              <a:t>Opening a File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To Delete a File</a:t>
            </a:r>
          </a:p>
          <a:p>
            <a:endParaRPr lang="en-US" dirty="0" smtClean="0"/>
          </a:p>
          <a:p>
            <a:pPr lvl="1"/>
            <a:r>
              <a:rPr lang="en-US" dirty="0" smtClean="0"/>
              <a:t>Highlight the name of the File</a:t>
            </a:r>
          </a:p>
          <a:p>
            <a:pPr lvl="1"/>
            <a:endParaRPr lang="en-US" dirty="0" smtClean="0"/>
          </a:p>
          <a:p>
            <a:pPr lvl="1"/>
            <a:r>
              <a:rPr lang="en-US" dirty="0" smtClean="0"/>
              <a:t>Select the “Del” key in the lower right corner of the device</a:t>
            </a:r>
          </a:p>
          <a:p>
            <a:pPr lvl="1"/>
            <a:endParaRPr lang="en-US" dirty="0" smtClean="0"/>
          </a:p>
          <a:p>
            <a:pPr lvl="1"/>
            <a:r>
              <a:rPr lang="en-US" dirty="0" smtClean="0"/>
              <a:t>Respond to the warning for certainty</a:t>
            </a:r>
            <a:endParaRPr lang="en-US" dirty="0"/>
          </a:p>
        </p:txBody>
      </p:sp>
      <p:sp>
        <p:nvSpPr>
          <p:cNvPr id="3" name="Title 2"/>
          <p:cNvSpPr>
            <a:spLocks noGrp="1"/>
          </p:cNvSpPr>
          <p:nvPr>
            <p:ph type="title"/>
          </p:nvPr>
        </p:nvSpPr>
        <p:spPr/>
        <p:txBody>
          <a:bodyPr/>
          <a:lstStyle/>
          <a:p>
            <a:pPr algn="ctr"/>
            <a:r>
              <a:rPr lang="en-US" dirty="0" smtClean="0"/>
              <a:t>Deleting a File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Refer to the “Editor Keys” guide in the Operation Guide</a:t>
            </a:r>
          </a:p>
          <a:p>
            <a:endParaRPr lang="en-US" dirty="0" smtClean="0"/>
          </a:p>
          <a:p>
            <a:pPr lvl="1"/>
            <a:r>
              <a:rPr lang="en-US" dirty="0" smtClean="0"/>
              <a:t>Arrow left	moves cursor one character back</a:t>
            </a:r>
          </a:p>
          <a:p>
            <a:pPr lvl="1"/>
            <a:r>
              <a:rPr lang="en-US" dirty="0" smtClean="0"/>
              <a:t>Arrow right	moves cursor one character forward</a:t>
            </a:r>
          </a:p>
          <a:p>
            <a:pPr lvl="1"/>
            <a:r>
              <a:rPr lang="en-US" dirty="0" smtClean="0"/>
              <a:t>Ctrl-left		moves the cursor one word back</a:t>
            </a:r>
          </a:p>
          <a:p>
            <a:pPr lvl="1"/>
            <a:r>
              <a:rPr lang="en-US" dirty="0" smtClean="0"/>
              <a:t>Ctrl-right	moves the cursor one word forward</a:t>
            </a:r>
          </a:p>
          <a:p>
            <a:pPr lvl="1"/>
            <a:r>
              <a:rPr lang="en-US" dirty="0" smtClean="0"/>
              <a:t>Arrow up/</a:t>
            </a:r>
            <a:r>
              <a:rPr lang="en-US" dirty="0" smtClean="0"/>
              <a:t>dn</a:t>
            </a:r>
            <a:r>
              <a:rPr lang="en-US" dirty="0" smtClean="0"/>
              <a:t>	moves the cursor one line up/down</a:t>
            </a:r>
          </a:p>
          <a:p>
            <a:pPr lvl="1"/>
            <a:r>
              <a:rPr lang="en-US" dirty="0" smtClean="0"/>
              <a:t>Page up/</a:t>
            </a:r>
            <a:r>
              <a:rPr lang="en-US" dirty="0" smtClean="0"/>
              <a:t>dn</a:t>
            </a:r>
            <a:r>
              <a:rPr lang="en-US" dirty="0" smtClean="0"/>
              <a:t>	moves the cursor one page up/down</a:t>
            </a:r>
          </a:p>
          <a:p>
            <a:pPr lvl="1"/>
            <a:r>
              <a:rPr lang="en-US" dirty="0" smtClean="0"/>
              <a:t>Home		moves the cursor to start of line</a:t>
            </a:r>
          </a:p>
          <a:p>
            <a:pPr lvl="1"/>
            <a:r>
              <a:rPr lang="en-US" dirty="0" smtClean="0"/>
              <a:t>End		moves the cursor to end of line</a:t>
            </a:r>
            <a:endParaRPr lang="en-US" dirty="0"/>
          </a:p>
        </p:txBody>
      </p:sp>
      <p:sp>
        <p:nvSpPr>
          <p:cNvPr id="2" name="Title 1"/>
          <p:cNvSpPr>
            <a:spLocks noGrp="1"/>
          </p:cNvSpPr>
          <p:nvPr>
            <p:ph type="title"/>
          </p:nvPr>
        </p:nvSpPr>
        <p:spPr/>
        <p:txBody>
          <a:bodyPr>
            <a:normAutofit fontScale="90000"/>
          </a:bodyPr>
          <a:lstStyle/>
          <a:p>
            <a:pPr algn="ctr"/>
            <a:r>
              <a:rPr lang="en-US" dirty="0" smtClean="0">
                <a:solidFill>
                  <a:srgbClr val="00B050"/>
                </a:solidFill>
                <a:latin typeface="Californian FB" pitchFamily="18" charset="0"/>
              </a:rPr>
              <a:t>Editor Keys</a:t>
            </a:r>
            <a:r>
              <a:rPr lang="en-US" dirty="0" smtClean="0">
                <a:solidFill>
                  <a:srgbClr val="0070C0"/>
                </a:solidFill>
                <a:latin typeface="Californian FB" pitchFamily="18" charset="0"/>
              </a:rPr>
              <a:t/>
            </a:r>
            <a:br>
              <a:rPr lang="en-US" dirty="0" smtClean="0">
                <a:solidFill>
                  <a:srgbClr val="0070C0"/>
                </a:solidFill>
                <a:latin typeface="Californian FB" pitchFamily="18" charset="0"/>
              </a:rPr>
            </a:b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endParaRPr lang="en-US" dirty="0" smtClean="0"/>
          </a:p>
          <a:p>
            <a:pPr lvl="1"/>
            <a:r>
              <a:rPr lang="en-US" dirty="0" smtClean="0"/>
              <a:t>Ctrl-Home	moves the cursor to beginning of text</a:t>
            </a:r>
          </a:p>
          <a:p>
            <a:pPr lvl="1"/>
            <a:r>
              <a:rPr lang="en-US" dirty="0" smtClean="0"/>
              <a:t>Ctrl-End		moves the cursor to end of text</a:t>
            </a:r>
          </a:p>
          <a:p>
            <a:pPr lvl="1"/>
            <a:r>
              <a:rPr lang="en-US" sz="1800" dirty="0" smtClean="0"/>
              <a:t>Shift-Ctrl-Home</a:t>
            </a:r>
            <a:r>
              <a:rPr lang="en-US" dirty="0" smtClean="0"/>
              <a:t>	highlights all text to the left of cursor</a:t>
            </a:r>
          </a:p>
          <a:p>
            <a:pPr lvl="1"/>
            <a:r>
              <a:rPr lang="en-US" dirty="0" smtClean="0"/>
              <a:t>Shift-</a:t>
            </a:r>
            <a:r>
              <a:rPr lang="en-US" dirty="0" smtClean="0"/>
              <a:t>Crtl</a:t>
            </a:r>
            <a:r>
              <a:rPr lang="en-US" dirty="0" smtClean="0"/>
              <a:t>-End	highlights all text to the right of cursor</a:t>
            </a:r>
          </a:p>
          <a:p>
            <a:pPr lvl="1"/>
            <a:r>
              <a:rPr lang="en-US" dirty="0" smtClean="0"/>
              <a:t>Backspace	erase character to left of cursor</a:t>
            </a:r>
          </a:p>
          <a:p>
            <a:pPr lvl="1"/>
            <a:r>
              <a:rPr lang="en-US" dirty="0" smtClean="0"/>
              <a:t>Delete		erase character to right of cursor</a:t>
            </a:r>
          </a:p>
          <a:p>
            <a:pPr lvl="1"/>
            <a:r>
              <a:rPr lang="en-US" dirty="0" smtClean="0"/>
              <a:t>Ctrl-C		copy selected text to clipboard</a:t>
            </a:r>
          </a:p>
          <a:p>
            <a:pPr lvl="1"/>
            <a:r>
              <a:rPr lang="en-US" dirty="0" smtClean="0"/>
              <a:t>Ctrl-X		cut selected text to clipboard</a:t>
            </a:r>
          </a:p>
          <a:p>
            <a:pPr lvl="1"/>
            <a:r>
              <a:rPr lang="en-US" dirty="0" smtClean="0"/>
              <a:t>Ctrl-V		paste clipboard to text at cursor</a:t>
            </a:r>
            <a:endParaRPr lang="en-US" dirty="0"/>
          </a:p>
        </p:txBody>
      </p:sp>
      <p:sp>
        <p:nvSpPr>
          <p:cNvPr id="3" name="Title 2"/>
          <p:cNvSpPr>
            <a:spLocks noGrp="1"/>
          </p:cNvSpPr>
          <p:nvPr>
            <p:ph type="title"/>
          </p:nvPr>
        </p:nvSpPr>
        <p:spPr/>
        <p:txBody>
          <a:bodyPr/>
          <a:lstStyle/>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If your Fusion has the Text-to-Speech feature (TTS) feature, you will need to plug in headphones, ear buds or an external speaker to use.  </a:t>
            </a:r>
          </a:p>
          <a:p>
            <a:endParaRPr lang="en-US" dirty="0" smtClean="0"/>
          </a:p>
          <a:p>
            <a:r>
              <a:rPr lang="en-US" dirty="0" smtClean="0"/>
              <a:t>To use, type a sentence and select SPEAK</a:t>
            </a:r>
          </a:p>
          <a:p>
            <a:endParaRPr lang="en-US" dirty="0" smtClean="0"/>
          </a:p>
          <a:p>
            <a:r>
              <a:rPr lang="en-US" dirty="0" smtClean="0"/>
              <a:t>Prior to using, you will need to select how you would like the program to speak</a:t>
            </a:r>
            <a:endParaRPr lang="en-US" dirty="0"/>
          </a:p>
        </p:txBody>
      </p:sp>
      <p:sp>
        <p:nvSpPr>
          <p:cNvPr id="2" name="Title 1"/>
          <p:cNvSpPr>
            <a:spLocks noGrp="1"/>
          </p:cNvSpPr>
          <p:nvPr>
            <p:ph type="title"/>
          </p:nvPr>
        </p:nvSpPr>
        <p:spPr/>
        <p:txBody>
          <a:bodyPr>
            <a:normAutofit fontScale="90000"/>
          </a:bodyPr>
          <a:lstStyle/>
          <a:p>
            <a:pPr algn="ctr"/>
            <a:r>
              <a:rPr lang="en-US" dirty="0" smtClean="0">
                <a:solidFill>
                  <a:srgbClr val="00B0F0"/>
                </a:solidFill>
                <a:latin typeface="Arial Rounded MT Bold" pitchFamily="34" charset="0"/>
              </a:rPr>
              <a:t>Text to Speech</a:t>
            </a:r>
            <a:r>
              <a:rPr lang="en-US" dirty="0" smtClean="0">
                <a:solidFill>
                  <a:srgbClr val="00B050"/>
                </a:solidFill>
                <a:latin typeface="Arial Rounded MT Bold" pitchFamily="34" charset="0"/>
              </a:rPr>
              <a:t/>
            </a:r>
            <a:br>
              <a:rPr lang="en-US" dirty="0" smtClean="0">
                <a:solidFill>
                  <a:srgbClr val="00B050"/>
                </a:solidFill>
                <a:latin typeface="Arial Rounded MT Bold" pitchFamily="34" charset="0"/>
              </a:rPr>
            </a:b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1.  Open your Student Desktop</a:t>
            </a:r>
          </a:p>
          <a:p>
            <a:r>
              <a:rPr lang="en-US" dirty="0" smtClean="0"/>
              <a:t>2.  Open your File</a:t>
            </a:r>
          </a:p>
          <a:p>
            <a:r>
              <a:rPr lang="en-US" dirty="0" smtClean="0"/>
              <a:t>3.  Select MENU</a:t>
            </a:r>
          </a:p>
          <a:p>
            <a:r>
              <a:rPr lang="en-US" dirty="0" smtClean="0"/>
              <a:t>4.  Use the right arrow to highlight SPEECH</a:t>
            </a:r>
          </a:p>
          <a:p>
            <a:r>
              <a:rPr lang="en-US" dirty="0" smtClean="0"/>
              <a:t>5.  Use the up/down arrows to select the desired setting:</a:t>
            </a:r>
          </a:p>
          <a:p>
            <a:pPr lvl="2"/>
            <a:r>
              <a:rPr lang="en-US" dirty="0" smtClean="0"/>
              <a:t>Auto sentence</a:t>
            </a:r>
          </a:p>
          <a:p>
            <a:pPr lvl="2"/>
            <a:r>
              <a:rPr lang="en-US" dirty="0" smtClean="0"/>
              <a:t>Word</a:t>
            </a:r>
          </a:p>
          <a:p>
            <a:pPr lvl="2"/>
            <a:r>
              <a:rPr lang="en-US" dirty="0" smtClean="0"/>
              <a:t>Letter </a:t>
            </a:r>
            <a:endParaRPr lang="en-US" dirty="0"/>
          </a:p>
        </p:txBody>
      </p:sp>
      <p:sp>
        <p:nvSpPr>
          <p:cNvPr id="3" name="Title 2"/>
          <p:cNvSpPr>
            <a:spLocks noGrp="1"/>
          </p:cNvSpPr>
          <p:nvPr>
            <p:ph type="title"/>
          </p:nvPr>
        </p:nvSpPr>
        <p:spPr/>
        <p:txBody>
          <a:bodyPr/>
          <a:lstStyle/>
          <a:p>
            <a:r>
              <a:rPr lang="en-US" dirty="0" smtClean="0"/>
              <a:t>Selecting the Fusion to SPEAK</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To send a File directly to your computer using the </a:t>
            </a:r>
            <a:r>
              <a:rPr lang="en-US" dirty="0" smtClean="0"/>
              <a:t>In</a:t>
            </a:r>
            <a:r>
              <a:rPr lang="en-US" dirty="0" smtClean="0"/>
              <a:t>frared feature, you will need the Fusion Infrared receiver</a:t>
            </a:r>
          </a:p>
          <a:p>
            <a:pPr lvl="1"/>
            <a:r>
              <a:rPr lang="en-US" dirty="0" smtClean="0"/>
              <a:t>1.  Plug in the receiver into your computer’s USB port</a:t>
            </a:r>
          </a:p>
          <a:p>
            <a:pPr lvl="1"/>
            <a:r>
              <a:rPr lang="en-US" dirty="0" smtClean="0"/>
              <a:t>2.  Open a new document using a word processing program on you computer</a:t>
            </a:r>
          </a:p>
          <a:p>
            <a:pPr lvl="1"/>
            <a:r>
              <a:rPr lang="en-US" dirty="0" smtClean="0"/>
              <a:t>3.  Open the document that you are going to send on you Fusion</a:t>
            </a:r>
          </a:p>
          <a:p>
            <a:pPr lvl="1"/>
            <a:r>
              <a:rPr lang="en-US" dirty="0" smtClean="0"/>
              <a:t>4.  Place the Infrared window (located on the top middle of your Fusion) next to the Infrared Receiver</a:t>
            </a:r>
          </a:p>
          <a:p>
            <a:pPr lvl="1"/>
            <a:r>
              <a:rPr lang="en-US" dirty="0" smtClean="0"/>
              <a:t>5.  Select and SEND (top row, next to ON/OFF) key on your Fusion</a:t>
            </a:r>
          </a:p>
          <a:p>
            <a:pPr lvl="1"/>
            <a:endParaRPr lang="en-US" dirty="0" smtClean="0"/>
          </a:p>
          <a:p>
            <a:pPr lvl="1"/>
            <a:endParaRPr lang="en-US" dirty="0" smtClean="0"/>
          </a:p>
          <a:p>
            <a:pPr lvl="1"/>
            <a:endParaRPr lang="en-US" dirty="0"/>
          </a:p>
        </p:txBody>
      </p:sp>
      <p:sp>
        <p:nvSpPr>
          <p:cNvPr id="2" name="Title 1"/>
          <p:cNvSpPr>
            <a:spLocks noGrp="1"/>
          </p:cNvSpPr>
          <p:nvPr>
            <p:ph type="title"/>
          </p:nvPr>
        </p:nvSpPr>
        <p:spPr/>
        <p:txBody>
          <a:bodyPr>
            <a:normAutofit fontScale="90000"/>
          </a:bodyPr>
          <a:lstStyle/>
          <a:p>
            <a:pPr algn="ctr"/>
            <a:r>
              <a:rPr lang="en-US" dirty="0" smtClean="0">
                <a:solidFill>
                  <a:srgbClr val="7030A0"/>
                </a:solidFill>
                <a:latin typeface="Comic Sans MS" pitchFamily="66" charset="0"/>
              </a:rPr>
              <a:t>File sending</a:t>
            </a:r>
            <a:br>
              <a:rPr lang="en-US" dirty="0" smtClean="0">
                <a:solidFill>
                  <a:srgbClr val="7030A0"/>
                </a:solidFill>
                <a:latin typeface="Comic Sans MS" pitchFamily="66" charset="0"/>
              </a:rPr>
            </a:b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183880" cy="4648200"/>
          </a:xfrm>
        </p:spPr>
        <p:txBody>
          <a:bodyPr>
            <a:normAutofit fontScale="55000" lnSpcReduction="20000"/>
          </a:bodyPr>
          <a:lstStyle/>
          <a:p>
            <a:r>
              <a:rPr lang="en-US" dirty="0" smtClean="0"/>
              <a:t>The Fusion is a portable word processor and keyboarding instructional tool with many features that are helpful to writers</a:t>
            </a:r>
            <a:r>
              <a:rPr lang="en-US" dirty="0" smtClean="0"/>
              <a:t>.</a:t>
            </a:r>
          </a:p>
          <a:p>
            <a:pPr>
              <a:buNone/>
            </a:pPr>
            <a:endParaRPr lang="en-US" dirty="0" smtClean="0"/>
          </a:p>
          <a:p>
            <a:r>
              <a:rPr lang="en-US" dirty="0" smtClean="0"/>
              <a:t>Each Fusion has 16 password protected student workspaces with a large LCD display and adjustable font</a:t>
            </a:r>
            <a:r>
              <a:rPr lang="en-US" dirty="0" smtClean="0"/>
              <a:t>.</a:t>
            </a:r>
          </a:p>
          <a:p>
            <a:pPr>
              <a:buNone/>
            </a:pPr>
            <a:endParaRPr lang="en-US" dirty="0" smtClean="0"/>
          </a:p>
          <a:p>
            <a:r>
              <a:rPr lang="en-US" dirty="0" smtClean="0"/>
              <a:t>The Fusion offers text to speech, word prediction, math facts, thesaurus, spell </a:t>
            </a:r>
            <a:r>
              <a:rPr lang="en-US" dirty="0" smtClean="0"/>
              <a:t>check</a:t>
            </a:r>
          </a:p>
          <a:p>
            <a:pPr>
              <a:buNone/>
            </a:pPr>
            <a:endParaRPr lang="en-US" dirty="0" smtClean="0"/>
          </a:p>
          <a:p>
            <a:r>
              <a:rPr lang="en-US" dirty="0" smtClean="0"/>
              <a:t>Keyboard instruction program with 120 lessons on </a:t>
            </a:r>
            <a:r>
              <a:rPr lang="en-US" dirty="0" smtClean="0"/>
              <a:t>keyboarding</a:t>
            </a:r>
          </a:p>
          <a:p>
            <a:pPr>
              <a:buNone/>
            </a:pPr>
            <a:endParaRPr lang="en-US" dirty="0" smtClean="0"/>
          </a:p>
          <a:p>
            <a:r>
              <a:rPr lang="en-US" dirty="0" smtClean="0"/>
              <a:t>iScore feature provides students and teachers with grade level scores based on number of words and sentences </a:t>
            </a:r>
            <a:r>
              <a:rPr lang="en-US" dirty="0" smtClean="0"/>
              <a:t>typed</a:t>
            </a:r>
          </a:p>
          <a:p>
            <a:pPr>
              <a:buNone/>
            </a:pPr>
            <a:endParaRPr lang="en-US" dirty="0" smtClean="0"/>
          </a:p>
          <a:p>
            <a:r>
              <a:rPr lang="en-US" dirty="0" smtClean="0"/>
              <a:t>Split screen capabilities can assist with vocabulary </a:t>
            </a:r>
            <a:r>
              <a:rPr lang="en-US" dirty="0" smtClean="0"/>
              <a:t>development</a:t>
            </a:r>
          </a:p>
          <a:p>
            <a:pPr>
              <a:buNone/>
            </a:pPr>
            <a:endParaRPr lang="en-US" dirty="0" smtClean="0"/>
          </a:p>
          <a:p>
            <a:r>
              <a:rPr lang="en-US" dirty="0" smtClean="0"/>
              <a:t>Does not have switch </a:t>
            </a:r>
            <a:r>
              <a:rPr lang="en-US" dirty="0" smtClean="0"/>
              <a:t>access</a:t>
            </a:r>
          </a:p>
          <a:p>
            <a:pPr>
              <a:buNone/>
            </a:pPr>
            <a:endParaRPr lang="en-US" dirty="0" smtClean="0"/>
          </a:p>
          <a:p>
            <a:r>
              <a:rPr lang="en-US" dirty="0" smtClean="0"/>
              <a:t>USB </a:t>
            </a:r>
            <a:r>
              <a:rPr lang="en-US" dirty="0" smtClean="0"/>
              <a:t>port</a:t>
            </a:r>
          </a:p>
          <a:p>
            <a:pPr>
              <a:buNone/>
            </a:pPr>
            <a:endParaRPr lang="en-US" dirty="0" smtClean="0"/>
          </a:p>
          <a:p>
            <a:r>
              <a:rPr lang="en-US" dirty="0" smtClean="0"/>
              <a:t>Infrared receiver for file transfer</a:t>
            </a:r>
            <a:endParaRPr lang="en-US" dirty="0"/>
          </a:p>
        </p:txBody>
      </p:sp>
      <p:sp>
        <p:nvSpPr>
          <p:cNvPr id="2" name="Title 1"/>
          <p:cNvSpPr>
            <a:spLocks noGrp="1"/>
          </p:cNvSpPr>
          <p:nvPr>
            <p:ph type="title"/>
          </p:nvPr>
        </p:nvSpPr>
        <p:spPr>
          <a:xfrm>
            <a:off x="457200" y="457200"/>
            <a:ext cx="8183880" cy="594360"/>
          </a:xfrm>
        </p:spPr>
        <p:txBody>
          <a:bodyPr>
            <a:normAutofit fontScale="90000"/>
          </a:bodyPr>
          <a:lstStyle/>
          <a:p>
            <a:pPr algn="ctr"/>
            <a:r>
              <a:rPr lang="en-US" dirty="0" smtClean="0"/>
              <a:t>Description:  What is the Fusion?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While in your File, many features and programs are available.</a:t>
            </a:r>
          </a:p>
          <a:p>
            <a:pPr>
              <a:buNone/>
            </a:pPr>
            <a:endParaRPr lang="en-US" dirty="0" smtClean="0"/>
          </a:p>
          <a:p>
            <a:r>
              <a:rPr lang="en-US" dirty="0" smtClean="0"/>
              <a:t>These features are listed in blue on the top row of the keys on your keyboard</a:t>
            </a:r>
            <a:endParaRPr lang="en-US" dirty="0"/>
          </a:p>
        </p:txBody>
      </p:sp>
      <p:sp>
        <p:nvSpPr>
          <p:cNvPr id="3" name="Title 2"/>
          <p:cNvSpPr>
            <a:spLocks noGrp="1"/>
          </p:cNvSpPr>
          <p:nvPr>
            <p:ph type="title"/>
          </p:nvPr>
        </p:nvSpPr>
        <p:spPr/>
        <p:txBody>
          <a:bodyPr/>
          <a:lstStyle/>
          <a:p>
            <a:r>
              <a:rPr lang="en-US" dirty="0" smtClean="0"/>
              <a:t>Device Features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1.  </a:t>
            </a:r>
            <a:r>
              <a:rPr lang="en-US" dirty="0" smtClean="0"/>
              <a:t>Open your File and input text</a:t>
            </a:r>
          </a:p>
          <a:p>
            <a:endParaRPr lang="en-US" dirty="0" smtClean="0"/>
          </a:p>
          <a:p>
            <a:r>
              <a:rPr lang="en-US" dirty="0" smtClean="0"/>
              <a:t>2.  Select Spell Check button on top row</a:t>
            </a:r>
          </a:p>
          <a:p>
            <a:endParaRPr lang="en-US" dirty="0" smtClean="0"/>
          </a:p>
          <a:p>
            <a:r>
              <a:rPr lang="en-US" dirty="0" smtClean="0"/>
              <a:t>3.  Words spelled incorrectly will be highlighted</a:t>
            </a:r>
          </a:p>
          <a:p>
            <a:endParaRPr lang="en-US" dirty="0" smtClean="0"/>
          </a:p>
          <a:p>
            <a:r>
              <a:rPr lang="en-US" dirty="0" smtClean="0"/>
              <a:t>4.  Fusion will offer a list of possible words to choose from on the bottom of the screen</a:t>
            </a:r>
            <a:endParaRPr lang="en-US" dirty="0"/>
          </a:p>
          <a:p>
            <a:pPr lvl="2"/>
            <a:r>
              <a:rPr lang="en-US" dirty="0" smtClean="0"/>
              <a:t>Use arrow to highlight correct spelling and press ENTER, or</a:t>
            </a:r>
          </a:p>
          <a:p>
            <a:pPr lvl="2"/>
            <a:r>
              <a:rPr lang="en-US" dirty="0" smtClean="0"/>
              <a:t>Press ESC once to correct your own spelling</a:t>
            </a:r>
            <a:endParaRPr lang="en-US" dirty="0" smtClean="0"/>
          </a:p>
        </p:txBody>
      </p:sp>
      <p:sp>
        <p:nvSpPr>
          <p:cNvPr id="2" name="Title 1"/>
          <p:cNvSpPr>
            <a:spLocks noGrp="1"/>
          </p:cNvSpPr>
          <p:nvPr>
            <p:ph type="title"/>
          </p:nvPr>
        </p:nvSpPr>
        <p:spPr>
          <a:xfrm>
            <a:off x="533400" y="304800"/>
            <a:ext cx="8183880" cy="1051560"/>
          </a:xfrm>
        </p:spPr>
        <p:txBody>
          <a:bodyPr>
            <a:normAutofit/>
          </a:bodyPr>
          <a:lstStyle/>
          <a:p>
            <a:pPr algn="ctr"/>
            <a:r>
              <a:rPr lang="en-US" dirty="0" smtClean="0">
                <a:latin typeface="Lucida Fax" pitchFamily="18" charset="0"/>
              </a:rPr>
              <a:t>Device Features </a:t>
            </a:r>
            <a:r>
              <a:rPr lang="en-US" dirty="0" smtClean="0"/>
              <a:t>: Spell Check</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5.  To skip to the next word, select the Spell Check again</a:t>
            </a:r>
          </a:p>
          <a:p>
            <a:endParaRPr lang="en-US" dirty="0" smtClean="0"/>
          </a:p>
          <a:p>
            <a:r>
              <a:rPr lang="en-US" dirty="0" smtClean="0"/>
              <a:t>6.  If your Fusion has text-to-speech, spelling corrections can be heard as they are highlighted</a:t>
            </a:r>
          </a:p>
          <a:p>
            <a:endParaRPr lang="en-US" dirty="0" smtClean="0"/>
          </a:p>
          <a:p>
            <a:r>
              <a:rPr lang="en-US" dirty="0" smtClean="0"/>
              <a:t>7.  Press ESC to exit</a:t>
            </a:r>
            <a:endParaRPr lang="en-US" dirty="0"/>
          </a:p>
        </p:txBody>
      </p:sp>
      <p:sp>
        <p:nvSpPr>
          <p:cNvPr id="3" name="Title 2"/>
          <p:cNvSpPr>
            <a:spLocks noGrp="1"/>
          </p:cNvSpPr>
          <p:nvPr>
            <p:ph type="title"/>
          </p:nvPr>
        </p:nvSpPr>
        <p:spPr/>
        <p:txBody>
          <a:bodyPr/>
          <a:lstStyle/>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1.  Open your File and input text</a:t>
            </a:r>
            <a:r>
              <a:rPr lang="en-US" dirty="0" smtClean="0"/>
              <a:t>.</a:t>
            </a:r>
          </a:p>
          <a:p>
            <a:r>
              <a:rPr lang="en-US" dirty="0" smtClean="0"/>
              <a:t>2.  Select a word by placing your cursor within it.</a:t>
            </a:r>
          </a:p>
          <a:p>
            <a:r>
              <a:rPr lang="en-US" dirty="0" smtClean="0"/>
              <a:t>3.  Select the Thesaurus key.</a:t>
            </a:r>
          </a:p>
          <a:p>
            <a:r>
              <a:rPr lang="en-US" dirty="0" smtClean="0"/>
              <a:t>4.  If there are synonyms available, they will be listed at the bottom of the screen.</a:t>
            </a:r>
          </a:p>
          <a:p>
            <a:r>
              <a:rPr lang="en-US" dirty="0" smtClean="0"/>
              <a:t>5.  Use the arrow keys to find the word you would like to use, select ENTER.</a:t>
            </a:r>
          </a:p>
          <a:p>
            <a:r>
              <a:rPr lang="en-US" dirty="0" smtClean="0"/>
              <a:t>6.  Select the Thesaurus key multiple times to see other options.</a:t>
            </a:r>
          </a:p>
          <a:p>
            <a:r>
              <a:rPr lang="en-US" dirty="0" smtClean="0"/>
              <a:t>7.  If your Fusion has TTS, synonyms can be heard as they are highlighted.</a:t>
            </a:r>
          </a:p>
          <a:p>
            <a:r>
              <a:rPr lang="en-US" dirty="0" smtClean="0"/>
              <a:t>8.  Press ESC to exit.</a:t>
            </a:r>
          </a:p>
        </p:txBody>
      </p:sp>
      <p:sp>
        <p:nvSpPr>
          <p:cNvPr id="2" name="Title 1"/>
          <p:cNvSpPr>
            <a:spLocks noGrp="1"/>
          </p:cNvSpPr>
          <p:nvPr>
            <p:ph type="title"/>
          </p:nvPr>
        </p:nvSpPr>
        <p:spPr>
          <a:xfrm>
            <a:off x="533400" y="228600"/>
            <a:ext cx="8183880" cy="1051560"/>
          </a:xfrm>
        </p:spPr>
        <p:txBody>
          <a:bodyPr/>
          <a:lstStyle/>
          <a:p>
            <a:pPr algn="ctr"/>
            <a:r>
              <a:rPr lang="en-US" dirty="0" smtClean="0"/>
              <a:t>Device Features: Thesaurus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iScore is a writing program that assists students in finding rough grade and readability levels for their compositions.</a:t>
            </a:r>
          </a:p>
          <a:p>
            <a:endParaRPr lang="en-US" dirty="0" smtClean="0"/>
          </a:p>
          <a:p>
            <a:r>
              <a:rPr lang="en-US" dirty="0" smtClean="0"/>
              <a:t>As students become more elaborate in their writing, the iScore increases.  This provides instant feedback to motivate students to improve their writing skills.</a:t>
            </a:r>
            <a:endParaRPr lang="en-US" dirty="0"/>
          </a:p>
        </p:txBody>
      </p:sp>
      <p:sp>
        <p:nvSpPr>
          <p:cNvPr id="2" name="Title 1"/>
          <p:cNvSpPr>
            <a:spLocks noGrp="1"/>
          </p:cNvSpPr>
          <p:nvPr>
            <p:ph type="title"/>
          </p:nvPr>
        </p:nvSpPr>
        <p:spPr>
          <a:xfrm>
            <a:off x="533400" y="152400"/>
            <a:ext cx="8183880" cy="1051560"/>
          </a:xfrm>
        </p:spPr>
        <p:txBody>
          <a:bodyPr>
            <a:normAutofit fontScale="90000"/>
          </a:bodyPr>
          <a:lstStyle/>
          <a:p>
            <a:pPr algn="ctr"/>
            <a:r>
              <a:rPr lang="en-US" dirty="0" smtClean="0"/>
              <a:t>Device Features:  </a:t>
            </a:r>
            <a:r>
              <a:rPr lang="en-US" dirty="0" smtClean="0"/>
              <a:t/>
            </a:r>
            <a:br>
              <a:rPr lang="en-US" dirty="0" smtClean="0"/>
            </a:br>
            <a:r>
              <a:rPr lang="en-US" dirty="0" smtClean="0"/>
              <a:t>iScore </a:t>
            </a:r>
            <a:r>
              <a:rPr lang="en-US" dirty="0" smtClean="0"/>
              <a:t>writing program</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1.  Open your File and input text.</a:t>
            </a:r>
          </a:p>
          <a:p>
            <a:r>
              <a:rPr lang="en-US" dirty="0" smtClean="0"/>
              <a:t>2.  Press the Score button (on top row).</a:t>
            </a:r>
          </a:p>
          <a:p>
            <a:r>
              <a:rPr lang="en-US" dirty="0" smtClean="0"/>
              <a:t>3.  The iScore will generate totals for the number of words, sentences and words per sentence within the File.  In addition, an iScore will be provided.</a:t>
            </a:r>
          </a:p>
          <a:p>
            <a:r>
              <a:rPr lang="en-US" dirty="0" smtClean="0"/>
              <a:t>4.  This program also provides students with suggestions for improving their writing.</a:t>
            </a:r>
          </a:p>
          <a:p>
            <a:r>
              <a:rPr lang="en-US" dirty="0" smtClean="0"/>
              <a:t>5.  Press ESC to exit the Score program.</a:t>
            </a:r>
          </a:p>
        </p:txBody>
      </p:sp>
      <p:sp>
        <p:nvSpPr>
          <p:cNvPr id="3" name="Title 2"/>
          <p:cNvSpPr>
            <a:spLocks noGrp="1"/>
          </p:cNvSpPr>
          <p:nvPr>
            <p:ph type="title"/>
          </p:nvPr>
        </p:nvSpPr>
        <p:spPr/>
        <p:txBody>
          <a:bodyPr/>
          <a:lstStyle/>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purpose of the Split Screen program is to increase a learner’s vocabulary skills.</a:t>
            </a:r>
          </a:p>
          <a:p>
            <a:r>
              <a:rPr lang="en-US" dirty="0" smtClean="0"/>
              <a:t>Teachers can add the words that the learner is required to use within his essay.  </a:t>
            </a:r>
            <a:endParaRPr lang="en-US" dirty="0" smtClean="0"/>
          </a:p>
          <a:p>
            <a:r>
              <a:rPr lang="en-US" dirty="0" smtClean="0"/>
              <a:t>Once the word is used, it is checked off on the list.</a:t>
            </a:r>
          </a:p>
          <a:p>
            <a:r>
              <a:rPr lang="en-US" dirty="0" smtClean="0"/>
              <a:t>There are two ways to add vocabulary to the split screen programs:</a:t>
            </a:r>
          </a:p>
          <a:p>
            <a:pPr lvl="1"/>
            <a:r>
              <a:rPr lang="en-US" dirty="0" smtClean="0"/>
              <a:t>Using the Fusion OR</a:t>
            </a:r>
          </a:p>
          <a:p>
            <a:pPr lvl="1"/>
            <a:r>
              <a:rPr lang="en-US" dirty="0" smtClean="0"/>
              <a:t>Using your Computer</a:t>
            </a:r>
            <a:endParaRPr lang="en-US" dirty="0"/>
          </a:p>
        </p:txBody>
      </p:sp>
      <p:sp>
        <p:nvSpPr>
          <p:cNvPr id="2" name="Title 1"/>
          <p:cNvSpPr>
            <a:spLocks noGrp="1"/>
          </p:cNvSpPr>
          <p:nvPr>
            <p:ph type="title"/>
          </p:nvPr>
        </p:nvSpPr>
        <p:spPr>
          <a:xfrm>
            <a:off x="533400" y="152400"/>
            <a:ext cx="8183880" cy="1051560"/>
          </a:xfrm>
        </p:spPr>
        <p:txBody>
          <a:bodyPr>
            <a:normAutofit fontScale="90000"/>
          </a:bodyPr>
          <a:lstStyle/>
          <a:p>
            <a:pPr algn="ctr"/>
            <a:r>
              <a:rPr lang="en-US" dirty="0" smtClean="0"/>
              <a:t>Device Features:  </a:t>
            </a:r>
            <a:r>
              <a:rPr lang="en-US" dirty="0" smtClean="0"/>
              <a:t/>
            </a:r>
            <a:br>
              <a:rPr lang="en-US" dirty="0" smtClean="0"/>
            </a:br>
            <a:r>
              <a:rPr lang="en-US" dirty="0" smtClean="0"/>
              <a:t>Split </a:t>
            </a:r>
            <a:r>
              <a:rPr lang="en-US" dirty="0" smtClean="0"/>
              <a:t>Screen</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1.  Open a text document and select the Split Screen Button.</a:t>
            </a:r>
          </a:p>
          <a:p>
            <a:r>
              <a:rPr lang="en-US" dirty="0" smtClean="0"/>
              <a:t>2.  A box will appear, type the target words to be present in your split screen and press ENTER</a:t>
            </a:r>
          </a:p>
          <a:p>
            <a:r>
              <a:rPr lang="en-US" dirty="0" smtClean="0"/>
              <a:t>3.  When finished typing words, select ESC.</a:t>
            </a:r>
          </a:p>
          <a:p>
            <a:r>
              <a:rPr lang="en-US" dirty="0" smtClean="0"/>
              <a:t>4.  To hide the word list, select ESC again</a:t>
            </a:r>
          </a:p>
          <a:p>
            <a:r>
              <a:rPr lang="en-US" dirty="0" smtClean="0"/>
              <a:t>5.  To increase the Split Screen list, press the Split Screen button to move the cursor, then select the INS key (bottom row near the space bar).</a:t>
            </a:r>
          </a:p>
          <a:p>
            <a:r>
              <a:rPr lang="en-US" dirty="0" smtClean="0"/>
              <a:t>6.  To delete words from your Split Screen, select Split Screen to open your list.</a:t>
            </a:r>
          </a:p>
          <a:p>
            <a:r>
              <a:rPr lang="en-US" dirty="0" smtClean="0"/>
              <a:t>7.  Use the up/down arrows to highlight the word you would like to delete and press DEL.</a:t>
            </a:r>
          </a:p>
          <a:p>
            <a:r>
              <a:rPr lang="en-US" dirty="0" smtClean="0"/>
              <a:t>8.  Select Y if you want to delete, N if you do not.</a:t>
            </a:r>
            <a:endParaRPr lang="en-US" dirty="0"/>
          </a:p>
        </p:txBody>
      </p:sp>
      <p:sp>
        <p:nvSpPr>
          <p:cNvPr id="3" name="Title 2"/>
          <p:cNvSpPr>
            <a:spLocks noGrp="1"/>
          </p:cNvSpPr>
          <p:nvPr>
            <p:ph type="title"/>
          </p:nvPr>
        </p:nvSpPr>
        <p:spPr/>
        <p:txBody>
          <a:bodyPr>
            <a:normAutofit fontScale="90000"/>
          </a:bodyPr>
          <a:lstStyle/>
          <a:p>
            <a:pPr algn="ctr"/>
            <a:r>
              <a:rPr lang="en-US" dirty="0" smtClean="0"/>
              <a:t>Split Screen:  Using the Fusion</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1.  On your computer, open a word processing program.  Word Pad is the preferred program, however, if you do not have this program, be sure to save your document as a .txt file.</a:t>
            </a:r>
          </a:p>
          <a:p>
            <a:r>
              <a:rPr lang="en-US" dirty="0" smtClean="0"/>
              <a:t>2.  Create your list.  Be sure to begin the list with the following:  ***&lt;</a:t>
            </a:r>
            <a:r>
              <a:rPr lang="en-US" dirty="0" smtClean="0"/>
              <a:t>vocab</a:t>
            </a:r>
            <a:r>
              <a:rPr lang="en-US" dirty="0" smtClean="0"/>
              <a:t>&gt;***</a:t>
            </a:r>
          </a:p>
          <a:p>
            <a:r>
              <a:rPr lang="en-US" dirty="0" smtClean="0"/>
              <a:t>3.  Save the .txt file to a thumb drive.</a:t>
            </a:r>
          </a:p>
          <a:p>
            <a:r>
              <a:rPr lang="en-US" dirty="0" smtClean="0"/>
              <a:t>4.  Insert the thumb drive into the Fusion, and open your student desktop.</a:t>
            </a:r>
          </a:p>
          <a:p>
            <a:r>
              <a:rPr lang="en-US" dirty="0" smtClean="0"/>
              <a:t>5.  Select the MENU button and use the up/down arrows to highlight Load file from CF.  Select ENTER</a:t>
            </a:r>
          </a:p>
          <a:p>
            <a:r>
              <a:rPr lang="en-US" dirty="0" smtClean="0"/>
              <a:t>6.  Choose the desired List file using the up/down arrow keys and press ENTER.</a:t>
            </a:r>
          </a:p>
          <a:p>
            <a:r>
              <a:rPr lang="en-US" dirty="0" smtClean="0"/>
              <a:t>7.  To view the list, Open the file an select Split Screen</a:t>
            </a:r>
            <a:endParaRPr lang="en-US" dirty="0"/>
          </a:p>
        </p:txBody>
      </p:sp>
      <p:sp>
        <p:nvSpPr>
          <p:cNvPr id="3" name="Title 2"/>
          <p:cNvSpPr>
            <a:spLocks noGrp="1"/>
          </p:cNvSpPr>
          <p:nvPr>
            <p:ph type="title"/>
          </p:nvPr>
        </p:nvSpPr>
        <p:spPr/>
        <p:txBody>
          <a:bodyPr>
            <a:normAutofit/>
          </a:bodyPr>
          <a:lstStyle/>
          <a:p>
            <a:r>
              <a:rPr lang="en-US" sz="2800" dirty="0" smtClean="0"/>
              <a:t>Split Screen: Using your Computer</a:t>
            </a:r>
            <a:endParaRPr lang="en-US" sz="28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Before creating your list on your computer, you can insert a sentence s/a “Be sure to put each of these words into your document.”  This sentence must appear before the ***&lt;</a:t>
            </a:r>
            <a:r>
              <a:rPr lang="en-US" dirty="0" smtClean="0"/>
              <a:t>vocab</a:t>
            </a:r>
            <a:r>
              <a:rPr lang="en-US" dirty="0" smtClean="0"/>
              <a:t>&gt;***</a:t>
            </a:r>
            <a:endParaRPr lang="en-US" dirty="0"/>
          </a:p>
        </p:txBody>
      </p:sp>
      <p:sp>
        <p:nvSpPr>
          <p:cNvPr id="3" name="Title 2"/>
          <p:cNvSpPr>
            <a:spLocks noGrp="1"/>
          </p:cNvSpPr>
          <p:nvPr>
            <p:ph type="title"/>
          </p:nvPr>
        </p:nvSpPr>
        <p:spPr/>
        <p:txBody>
          <a:bodyPr/>
          <a:lstStyle/>
          <a:p>
            <a:r>
              <a:rPr lang="en-US" dirty="0" smtClean="0"/>
              <a:t>NOTE: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Fusion</a:t>
            </a:r>
          </a:p>
          <a:p>
            <a:r>
              <a:rPr lang="en-US" dirty="0" smtClean="0"/>
              <a:t>Case</a:t>
            </a:r>
          </a:p>
          <a:p>
            <a:r>
              <a:rPr lang="en-US" dirty="0" smtClean="0"/>
              <a:t>Headphones</a:t>
            </a:r>
          </a:p>
          <a:p>
            <a:r>
              <a:rPr lang="en-US" dirty="0" smtClean="0"/>
              <a:t>Operation </a:t>
            </a:r>
            <a:r>
              <a:rPr lang="en-US" dirty="0" smtClean="0"/>
              <a:t>Guide with “Hot Sheet”</a:t>
            </a:r>
          </a:p>
          <a:p>
            <a:r>
              <a:rPr lang="en-US" dirty="0" smtClean="0"/>
              <a:t>IR Receiver </a:t>
            </a:r>
          </a:p>
          <a:p>
            <a:r>
              <a:rPr lang="en-US" dirty="0" smtClean="0"/>
              <a:t>AC Adaptor</a:t>
            </a:r>
            <a:endParaRPr lang="en-US" dirty="0"/>
          </a:p>
        </p:txBody>
      </p:sp>
      <p:sp>
        <p:nvSpPr>
          <p:cNvPr id="2" name="Title 1"/>
          <p:cNvSpPr>
            <a:spLocks noGrp="1"/>
          </p:cNvSpPr>
          <p:nvPr>
            <p:ph type="title"/>
          </p:nvPr>
        </p:nvSpPr>
        <p:spPr/>
        <p:txBody>
          <a:bodyPr/>
          <a:lstStyle/>
          <a:p>
            <a:pPr algn="l"/>
            <a:r>
              <a:rPr lang="en-US" dirty="0" smtClean="0"/>
              <a:t>Out of the Box…</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Word Storm has many features that other word prediction programs do not have.  It learns new vocabulary, corrects phonetic misspellings, auto spaces, auto capitalizes and reads back to the student (information obtained from the Fusion Operation Guide).  </a:t>
            </a:r>
          </a:p>
          <a:p>
            <a:r>
              <a:rPr lang="en-US" dirty="0" smtClean="0"/>
              <a:t>To Set up the features of your word prediction, open a document and select MENU.  Use the right arrow to highlight PREDICT, and select ENTER.  Use the down arrow to select PREDICTIONS SETUP and ENTER.  </a:t>
            </a:r>
            <a:endParaRPr lang="en-US" dirty="0"/>
          </a:p>
        </p:txBody>
      </p:sp>
      <p:sp>
        <p:nvSpPr>
          <p:cNvPr id="2" name="Title 1"/>
          <p:cNvSpPr>
            <a:spLocks noGrp="1"/>
          </p:cNvSpPr>
          <p:nvPr>
            <p:ph type="title"/>
          </p:nvPr>
        </p:nvSpPr>
        <p:spPr>
          <a:xfrm>
            <a:off x="533400" y="228600"/>
            <a:ext cx="8183880" cy="1051560"/>
          </a:xfrm>
        </p:spPr>
        <p:txBody>
          <a:bodyPr>
            <a:normAutofit fontScale="90000"/>
          </a:bodyPr>
          <a:lstStyle/>
          <a:p>
            <a:pPr algn="ctr"/>
            <a:r>
              <a:rPr lang="en-US" dirty="0" smtClean="0"/>
              <a:t>Device Features:  </a:t>
            </a:r>
            <a:r>
              <a:rPr lang="en-US" dirty="0" smtClean="0"/>
              <a:t/>
            </a:r>
            <a:br>
              <a:rPr lang="en-US" dirty="0" smtClean="0"/>
            </a:br>
            <a:r>
              <a:rPr lang="en-US" dirty="0" smtClean="0"/>
              <a:t> Word Storm Word </a:t>
            </a:r>
            <a:r>
              <a:rPr lang="en-US" dirty="0" smtClean="0"/>
              <a:t>Prediction</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1.  Once in a student desktop, open a document.</a:t>
            </a:r>
          </a:p>
          <a:p>
            <a:r>
              <a:rPr lang="en-US" dirty="0" smtClean="0"/>
              <a:t>2.  Select the Predict key and arrow down to the word prediction.</a:t>
            </a:r>
          </a:p>
          <a:p>
            <a:r>
              <a:rPr lang="en-US" dirty="0" smtClean="0"/>
              <a:t>3.  Predicted words will appear on the bottom of the screen once the student begins to type a word.</a:t>
            </a:r>
          </a:p>
          <a:p>
            <a:r>
              <a:rPr lang="en-US" dirty="0" smtClean="0"/>
              <a:t>4.  To select the desired word, choose the number listed next to that word.</a:t>
            </a:r>
          </a:p>
          <a:p>
            <a:r>
              <a:rPr lang="en-US" dirty="0" smtClean="0"/>
              <a:t>5.  To exit Word Storm, select ESC.</a:t>
            </a:r>
          </a:p>
        </p:txBody>
      </p:sp>
      <p:sp>
        <p:nvSpPr>
          <p:cNvPr id="3" name="Title 2"/>
          <p:cNvSpPr>
            <a:spLocks noGrp="1"/>
          </p:cNvSpPr>
          <p:nvPr>
            <p:ph type="title"/>
          </p:nvPr>
        </p:nvSpPr>
        <p:spPr/>
        <p:txBody>
          <a:bodyPr>
            <a:normAutofit/>
          </a:bodyPr>
          <a:lstStyle/>
          <a:p>
            <a:pPr algn="ctr"/>
            <a:r>
              <a:rPr lang="en-US" sz="2400" dirty="0" smtClean="0"/>
              <a:t>Word Storm Word Prediction, cont.</a:t>
            </a:r>
            <a:endParaRPr lang="en-US" sz="2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1.  Turn on the Fusion, the Current Student window should appear.</a:t>
            </a:r>
          </a:p>
          <a:p>
            <a:r>
              <a:rPr lang="en-US" dirty="0" smtClean="0"/>
              <a:t>2.  Select Ctrl/Alt P, and enter super password.</a:t>
            </a:r>
          </a:p>
          <a:p>
            <a:r>
              <a:rPr lang="en-US" dirty="0" smtClean="0"/>
              <a:t>3.  The words, “Global Data” should be highlighted, select the ENTER key.</a:t>
            </a:r>
          </a:p>
          <a:p>
            <a:r>
              <a:rPr lang="en-US" dirty="0" smtClean="0"/>
              <a:t>4.  There should be a file named “phonetic” highlight it and select ENTER.  </a:t>
            </a:r>
          </a:p>
          <a:p>
            <a:r>
              <a:rPr lang="en-US" dirty="0" smtClean="0"/>
              <a:t>5.  Type in the misspelled word, the equals sign, and the correctly spelled word.  Make sure that you leave a space on either side of the equals sign.</a:t>
            </a:r>
          </a:p>
          <a:p>
            <a:r>
              <a:rPr lang="en-US" dirty="0" smtClean="0"/>
              <a:t>6.  Next, we need to indicate when </a:t>
            </a:r>
            <a:r>
              <a:rPr lang="en-US" dirty="0" smtClean="0"/>
              <a:t>WordStorm</a:t>
            </a:r>
            <a:r>
              <a:rPr lang="en-US" dirty="0" smtClean="0"/>
              <a:t> will present the correct spelling.  Type the misspelled word, and add a |(to get this symbol, press shift and \ button simultaneously).  For example, type, “</a:t>
            </a:r>
            <a:r>
              <a:rPr lang="en-US" dirty="0" smtClean="0"/>
              <a:t>hu|rd</a:t>
            </a:r>
            <a:r>
              <a:rPr lang="en-US" dirty="0" smtClean="0"/>
              <a:t>= heard.”</a:t>
            </a:r>
          </a:p>
          <a:p>
            <a:r>
              <a:rPr lang="en-US" dirty="0" smtClean="0"/>
              <a:t>7.  Select the ESC key twice to return to Super User mode</a:t>
            </a:r>
            <a:endParaRPr lang="en-US" dirty="0"/>
          </a:p>
        </p:txBody>
      </p:sp>
      <p:sp>
        <p:nvSpPr>
          <p:cNvPr id="3" name="Title 2"/>
          <p:cNvSpPr>
            <a:spLocks noGrp="1"/>
          </p:cNvSpPr>
          <p:nvPr>
            <p:ph type="title"/>
          </p:nvPr>
        </p:nvSpPr>
        <p:spPr/>
        <p:txBody>
          <a:bodyPr>
            <a:normAutofit/>
          </a:bodyPr>
          <a:lstStyle/>
          <a:p>
            <a:r>
              <a:rPr lang="en-US" sz="2800" dirty="0" smtClean="0"/>
              <a:t>To add new words to the prediction list:</a:t>
            </a:r>
            <a:endParaRPr lang="en-US" sz="28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1.  alpha</a:t>
            </a:r>
          </a:p>
          <a:p>
            <a:r>
              <a:rPr lang="en-US" dirty="0" smtClean="0"/>
              <a:t>2.  bravo</a:t>
            </a:r>
          </a:p>
          <a:p>
            <a:r>
              <a:rPr lang="en-US" dirty="0" smtClean="0"/>
              <a:t>3.  </a:t>
            </a:r>
            <a:r>
              <a:rPr lang="en-US" dirty="0" smtClean="0"/>
              <a:t>charlie</a:t>
            </a:r>
            <a:endParaRPr lang="en-US" dirty="0" smtClean="0"/>
          </a:p>
          <a:p>
            <a:r>
              <a:rPr lang="en-US" dirty="0" smtClean="0"/>
              <a:t>4. delta</a:t>
            </a:r>
          </a:p>
          <a:p>
            <a:r>
              <a:rPr lang="en-US" dirty="0" smtClean="0"/>
              <a:t>5. epsilon</a:t>
            </a:r>
          </a:p>
          <a:p>
            <a:r>
              <a:rPr lang="en-US" dirty="0" smtClean="0"/>
              <a:t>6.  foxtrot</a:t>
            </a:r>
          </a:p>
          <a:p>
            <a:r>
              <a:rPr lang="en-US" dirty="0" smtClean="0"/>
              <a:t>7.  </a:t>
            </a:r>
            <a:r>
              <a:rPr lang="en-US" dirty="0" smtClean="0"/>
              <a:t>george</a:t>
            </a:r>
            <a:endParaRPr lang="en-US" dirty="0" smtClean="0"/>
          </a:p>
          <a:p>
            <a:r>
              <a:rPr lang="en-US" dirty="0" smtClean="0"/>
              <a:t>8.  hello</a:t>
            </a:r>
          </a:p>
          <a:p>
            <a:r>
              <a:rPr lang="en-US" dirty="0" smtClean="0"/>
              <a:t>9.  </a:t>
            </a:r>
            <a:r>
              <a:rPr lang="en-US" dirty="0" smtClean="0"/>
              <a:t>india</a:t>
            </a:r>
            <a:endParaRPr lang="en-US" dirty="0" smtClean="0"/>
          </a:p>
          <a:p>
            <a:r>
              <a:rPr lang="en-US" dirty="0" smtClean="0"/>
              <a:t>10.  john</a:t>
            </a:r>
          </a:p>
          <a:p>
            <a:r>
              <a:rPr lang="en-US" dirty="0" smtClean="0"/>
              <a:t>11. </a:t>
            </a:r>
            <a:r>
              <a:rPr lang="en-US" dirty="0" smtClean="0"/>
              <a:t>kelly</a:t>
            </a:r>
            <a:endParaRPr lang="en-US" dirty="0" smtClean="0"/>
          </a:p>
          <a:p>
            <a:r>
              <a:rPr lang="en-US" dirty="0" smtClean="0"/>
              <a:t>12. lima</a:t>
            </a:r>
          </a:p>
          <a:p>
            <a:r>
              <a:rPr lang="en-US" dirty="0" smtClean="0"/>
              <a:t>13.  monkey</a:t>
            </a:r>
          </a:p>
          <a:p>
            <a:r>
              <a:rPr lang="en-US" dirty="0" smtClean="0"/>
              <a:t>14.  nitro</a:t>
            </a:r>
          </a:p>
          <a:p>
            <a:r>
              <a:rPr lang="en-US" dirty="0" smtClean="0"/>
              <a:t>15. oxford</a:t>
            </a:r>
          </a:p>
          <a:p>
            <a:r>
              <a:rPr lang="en-US" dirty="0" smtClean="0"/>
              <a:t>16. </a:t>
            </a:r>
            <a:r>
              <a:rPr lang="en-US" dirty="0" smtClean="0"/>
              <a:t>pico</a:t>
            </a:r>
            <a:endParaRPr lang="en-US" dirty="0"/>
          </a:p>
        </p:txBody>
      </p:sp>
      <p:sp>
        <p:nvSpPr>
          <p:cNvPr id="3" name="Title 2"/>
          <p:cNvSpPr>
            <a:spLocks noGrp="1"/>
          </p:cNvSpPr>
          <p:nvPr>
            <p:ph type="title"/>
          </p:nvPr>
        </p:nvSpPr>
        <p:spPr/>
        <p:txBody>
          <a:bodyPr/>
          <a:lstStyle/>
          <a:p>
            <a:r>
              <a:rPr lang="en-US" dirty="0" smtClean="0"/>
              <a:t>Passcodes</a:t>
            </a:r>
            <a:r>
              <a:rPr lang="en-US" dirty="0" smtClean="0"/>
              <a:t>	</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1.  Simultaneously press and hold the SHIFT key and the right and left arrow keys to highlight your text.  </a:t>
            </a:r>
          </a:p>
          <a:p>
            <a:r>
              <a:rPr lang="en-US" dirty="0" smtClean="0"/>
              <a:t>2.  Select the MENU button.</a:t>
            </a:r>
            <a:endParaRPr lang="en-US" dirty="0"/>
          </a:p>
          <a:p>
            <a:r>
              <a:rPr lang="en-US" dirty="0" smtClean="0"/>
              <a:t>3.  While in the EDIT menu, use the up/down arrows to highlight </a:t>
            </a:r>
            <a:r>
              <a:rPr lang="en-US" b="1" dirty="0" smtClean="0"/>
              <a:t>cut</a:t>
            </a:r>
            <a:r>
              <a:rPr lang="en-US" dirty="0" smtClean="0"/>
              <a:t>, </a:t>
            </a:r>
            <a:r>
              <a:rPr lang="en-US" b="1" dirty="0" smtClean="0"/>
              <a:t>copy</a:t>
            </a:r>
            <a:r>
              <a:rPr lang="en-US" dirty="0" smtClean="0"/>
              <a:t> or </a:t>
            </a:r>
            <a:r>
              <a:rPr lang="en-US" b="1" dirty="0" smtClean="0"/>
              <a:t>paste.</a:t>
            </a:r>
          </a:p>
          <a:p>
            <a:r>
              <a:rPr lang="en-US" dirty="0" smtClean="0"/>
              <a:t>4.  Select ENTER</a:t>
            </a:r>
          </a:p>
          <a:p>
            <a:r>
              <a:rPr lang="en-US" dirty="0" smtClean="0"/>
              <a:t>5.  Position cursor to paste.</a:t>
            </a:r>
          </a:p>
          <a:p>
            <a:endParaRPr lang="en-US" b="1" dirty="0" smtClean="0"/>
          </a:p>
        </p:txBody>
      </p:sp>
      <p:sp>
        <p:nvSpPr>
          <p:cNvPr id="2" name="Title 1"/>
          <p:cNvSpPr>
            <a:spLocks noGrp="1"/>
          </p:cNvSpPr>
          <p:nvPr>
            <p:ph type="title"/>
          </p:nvPr>
        </p:nvSpPr>
        <p:spPr>
          <a:xfrm>
            <a:off x="533400" y="228600"/>
            <a:ext cx="8183880" cy="1051560"/>
          </a:xfrm>
        </p:spPr>
        <p:txBody>
          <a:bodyPr>
            <a:normAutofit fontScale="90000"/>
          </a:bodyPr>
          <a:lstStyle/>
          <a:p>
            <a:pPr algn="ctr"/>
            <a:r>
              <a:rPr lang="en-US" dirty="0" smtClean="0"/>
              <a:t>Device Features:  </a:t>
            </a:r>
            <a:r>
              <a:rPr lang="en-US" dirty="0" smtClean="0"/>
              <a:t/>
            </a:r>
            <a:br>
              <a:rPr lang="en-US" dirty="0" smtClean="0"/>
            </a:br>
            <a:r>
              <a:rPr lang="en-US" dirty="0" smtClean="0"/>
              <a:t>Cut-Copy-Paste</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Advanced Keyboard Technologies has created an accessory to the Fusion called the Good Writing Checklists.  </a:t>
            </a:r>
            <a:endParaRPr lang="en-US" dirty="0" smtClean="0"/>
          </a:p>
          <a:p>
            <a:r>
              <a:rPr lang="en-US" dirty="0" smtClean="0"/>
              <a:t>These checklists provide components to a variety of different types of written compositions and these checklists assist students in becoming more responsible for correcting their own work.  </a:t>
            </a:r>
            <a:endParaRPr lang="en-US" dirty="0"/>
          </a:p>
        </p:txBody>
      </p:sp>
      <p:sp>
        <p:nvSpPr>
          <p:cNvPr id="2" name="Title 1"/>
          <p:cNvSpPr>
            <a:spLocks noGrp="1"/>
          </p:cNvSpPr>
          <p:nvPr>
            <p:ph type="title"/>
          </p:nvPr>
        </p:nvSpPr>
        <p:spPr>
          <a:xfrm>
            <a:off x="457200" y="152400"/>
            <a:ext cx="8183880" cy="1051560"/>
          </a:xfrm>
        </p:spPr>
        <p:txBody>
          <a:bodyPr>
            <a:normAutofit fontScale="90000"/>
          </a:bodyPr>
          <a:lstStyle/>
          <a:p>
            <a:pPr algn="ctr"/>
            <a:r>
              <a:rPr lang="en-US" dirty="0" smtClean="0"/>
              <a:t>Device Features:  </a:t>
            </a:r>
            <a:r>
              <a:rPr lang="en-US" dirty="0" smtClean="0"/>
              <a:t/>
            </a:r>
            <a:br>
              <a:rPr lang="en-US" dirty="0" smtClean="0"/>
            </a:br>
            <a:r>
              <a:rPr lang="en-US" dirty="0" smtClean="0"/>
              <a:t>Writing </a:t>
            </a:r>
            <a:r>
              <a:rPr lang="en-US" dirty="0" smtClean="0"/>
              <a:t>Checklists</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1. Open your student desktop.</a:t>
            </a:r>
          </a:p>
          <a:p>
            <a:r>
              <a:rPr lang="en-US" dirty="0" smtClean="0"/>
              <a:t>2. Open a File.</a:t>
            </a:r>
          </a:p>
          <a:p>
            <a:r>
              <a:rPr lang="en-US" dirty="0" smtClean="0"/>
              <a:t>3.  Select the MENU button.</a:t>
            </a:r>
          </a:p>
          <a:p>
            <a:r>
              <a:rPr lang="en-US" dirty="0" smtClean="0"/>
              <a:t>4.  Use the right arrow to highlight the Setup key.</a:t>
            </a:r>
          </a:p>
          <a:p>
            <a:r>
              <a:rPr lang="en-US" dirty="0" smtClean="0"/>
              <a:t>5.  Be sure that the Select Writing Checklist is highlighted and press ENTER. OR- In place of steps 4 and 5, select </a:t>
            </a:r>
            <a:r>
              <a:rPr lang="en-US" dirty="0" smtClean="0"/>
              <a:t>Alt+C</a:t>
            </a:r>
            <a:r>
              <a:rPr lang="en-US" dirty="0" smtClean="0"/>
              <a:t>.</a:t>
            </a:r>
          </a:p>
          <a:p>
            <a:r>
              <a:rPr lang="en-US" dirty="0" smtClean="0"/>
              <a:t>6.  Use the right and left arrows to select the writing checklist you wish to use.</a:t>
            </a:r>
          </a:p>
          <a:p>
            <a:r>
              <a:rPr lang="en-US" dirty="0" smtClean="0"/>
              <a:t>7.  Once this checklist is present in the “Select Writing Checklist” box, you can exit the menu by selecting ESC.  This checklist will not appear on you Fusion document until you send it to your computer.</a:t>
            </a:r>
          </a:p>
          <a:p>
            <a:r>
              <a:rPr lang="en-US" dirty="0" smtClean="0"/>
              <a:t>8.  If you do not want a checklist on your document, follow the same steps and select &lt;None&gt;.</a:t>
            </a:r>
          </a:p>
        </p:txBody>
      </p:sp>
      <p:sp>
        <p:nvSpPr>
          <p:cNvPr id="3" name="Title 2"/>
          <p:cNvSpPr>
            <a:spLocks noGrp="1"/>
          </p:cNvSpPr>
          <p:nvPr>
            <p:ph type="title"/>
          </p:nvPr>
        </p:nvSpPr>
        <p:spPr/>
        <p:txBody>
          <a:bodyPr>
            <a:normAutofit fontScale="90000"/>
          </a:bodyPr>
          <a:lstStyle/>
          <a:p>
            <a:r>
              <a:rPr lang="en-US" dirty="0" smtClean="0"/>
              <a:t>To open the Fusion Writing Checklist:</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Good writing checklist</a:t>
            </a:r>
          </a:p>
          <a:p>
            <a:r>
              <a:rPr lang="en-US" dirty="0" smtClean="0"/>
              <a:t>Multi-paragraph Essay</a:t>
            </a:r>
          </a:p>
          <a:p>
            <a:r>
              <a:rPr lang="en-US" dirty="0" smtClean="0"/>
              <a:t>NC-Narrative Checklist</a:t>
            </a:r>
          </a:p>
          <a:p>
            <a:r>
              <a:rPr lang="en-US" dirty="0" smtClean="0"/>
              <a:t>NC_Nonfiction</a:t>
            </a:r>
            <a:r>
              <a:rPr lang="en-US" dirty="0" smtClean="0"/>
              <a:t> Checklist</a:t>
            </a:r>
          </a:p>
          <a:p>
            <a:r>
              <a:rPr lang="en-US" dirty="0" smtClean="0"/>
              <a:t>Perfect Paragraph</a:t>
            </a:r>
          </a:p>
          <a:p>
            <a:r>
              <a:rPr lang="en-US" dirty="0" smtClean="0"/>
              <a:t>Persuasive Essay</a:t>
            </a:r>
          </a:p>
          <a:p>
            <a:r>
              <a:rPr lang="en-US" dirty="0" smtClean="0"/>
              <a:t>Response to Literature</a:t>
            </a:r>
          </a:p>
          <a:p>
            <a:r>
              <a:rPr lang="en-US" dirty="0" smtClean="0"/>
              <a:t>Six Trait Writing</a:t>
            </a:r>
          </a:p>
          <a:p>
            <a:r>
              <a:rPr lang="en-US" dirty="0" smtClean="0"/>
              <a:t>Writing Prompts</a:t>
            </a:r>
            <a:endParaRPr lang="en-US" dirty="0"/>
          </a:p>
        </p:txBody>
      </p:sp>
      <p:sp>
        <p:nvSpPr>
          <p:cNvPr id="3" name="Title 2"/>
          <p:cNvSpPr>
            <a:spLocks noGrp="1"/>
          </p:cNvSpPr>
          <p:nvPr>
            <p:ph type="title"/>
          </p:nvPr>
        </p:nvSpPr>
        <p:spPr/>
        <p:txBody>
          <a:bodyPr/>
          <a:lstStyle/>
          <a:p>
            <a:r>
              <a:rPr lang="en-US" dirty="0" smtClean="0"/>
              <a:t>Checklist available:</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You may wish to create your own checklist specific to a student’s needs.</a:t>
            </a:r>
          </a:p>
          <a:p>
            <a:r>
              <a:rPr lang="en-US" dirty="0" smtClean="0"/>
              <a:t>See Fusion Smart Sheets and/or Operation Guide for instructions on creating your own checklist.</a:t>
            </a:r>
          </a:p>
        </p:txBody>
      </p:sp>
      <p:sp>
        <p:nvSpPr>
          <p:cNvPr id="3" name="Title 2"/>
          <p:cNvSpPr>
            <a:spLocks noGrp="1"/>
          </p:cNvSpPr>
          <p:nvPr>
            <p:ph type="title"/>
          </p:nvPr>
        </p:nvSpPr>
        <p:spPr/>
        <p:txBody>
          <a:bodyPr/>
          <a:lstStyle/>
          <a:p>
            <a:r>
              <a:rPr lang="en-US" dirty="0" smtClean="0"/>
              <a:t>Note:</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Perfect Form is a keyboard instruction program offered directly on the Fusion.  There are 120 mastery-based lessons, teaching suc</a:t>
            </a:r>
            <a:r>
              <a:rPr lang="en-US" dirty="0" smtClean="0"/>
              <a:t>h lessons as home row finger placement and proper shift key use. </a:t>
            </a:r>
          </a:p>
          <a:p>
            <a:r>
              <a:rPr lang="en-US" dirty="0" smtClean="0"/>
              <a:t>To see a student’s score, select the SCORE key while within the lesson.</a:t>
            </a:r>
          </a:p>
          <a:p>
            <a:r>
              <a:rPr lang="en-US" dirty="0" smtClean="0"/>
              <a:t>To open Perfect Form:</a:t>
            </a:r>
          </a:p>
          <a:p>
            <a:pPr lvl="1"/>
            <a:r>
              <a:rPr lang="en-US" dirty="0" smtClean="0"/>
              <a:t>1.  Open you Student desktop</a:t>
            </a:r>
          </a:p>
          <a:p>
            <a:pPr lvl="1"/>
            <a:r>
              <a:rPr lang="en-US" dirty="0" smtClean="0"/>
              <a:t>2.  Select MENU</a:t>
            </a:r>
          </a:p>
          <a:p>
            <a:pPr lvl="1"/>
            <a:r>
              <a:rPr lang="en-US" dirty="0" smtClean="0"/>
              <a:t>3.  Use the right arrow to highlight APPS</a:t>
            </a:r>
          </a:p>
          <a:p>
            <a:pPr lvl="1"/>
            <a:r>
              <a:rPr lang="en-US" dirty="0" smtClean="0"/>
              <a:t>4.  Use the down arrow to highlight Perfect Form and press ENTER</a:t>
            </a:r>
            <a:endParaRPr lang="en-US" dirty="0"/>
          </a:p>
        </p:txBody>
      </p:sp>
      <p:sp>
        <p:nvSpPr>
          <p:cNvPr id="2" name="Title 1"/>
          <p:cNvSpPr>
            <a:spLocks noGrp="1"/>
          </p:cNvSpPr>
          <p:nvPr>
            <p:ph type="title"/>
          </p:nvPr>
        </p:nvSpPr>
        <p:spPr>
          <a:xfrm>
            <a:off x="533400" y="304800"/>
            <a:ext cx="8183880" cy="1051560"/>
          </a:xfrm>
        </p:spPr>
        <p:txBody>
          <a:bodyPr>
            <a:normAutofit fontScale="90000"/>
          </a:bodyPr>
          <a:lstStyle/>
          <a:p>
            <a:pPr algn="ctr"/>
            <a:r>
              <a:rPr lang="en-US" sz="2800" dirty="0" smtClean="0"/>
              <a:t>Device Features: </a:t>
            </a:r>
            <a:r>
              <a:rPr lang="en-US" sz="2800" dirty="0" smtClean="0"/>
              <a:t/>
            </a:r>
            <a:br>
              <a:rPr lang="en-US" sz="2800" dirty="0" smtClean="0"/>
            </a:br>
            <a:r>
              <a:rPr lang="en-US" sz="2800" dirty="0" smtClean="0"/>
              <a:t> </a:t>
            </a:r>
            <a:r>
              <a:rPr lang="en-US" sz="2800" dirty="0" smtClean="0"/>
              <a:t>Perfect Form-keyboarding instruction program</a:t>
            </a: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624078" indent="-514350">
              <a:buNone/>
            </a:pPr>
            <a:r>
              <a:rPr lang="en-US" dirty="0" smtClean="0"/>
              <a:t>1.  Select </a:t>
            </a:r>
            <a:r>
              <a:rPr lang="en-US" dirty="0" smtClean="0"/>
              <a:t>ON/OFF key in the upper right hand     </a:t>
            </a:r>
            <a:r>
              <a:rPr lang="en-US" dirty="0" smtClean="0"/>
              <a:t>corner</a:t>
            </a:r>
          </a:p>
          <a:p>
            <a:pPr marL="624078" indent="-514350">
              <a:buNone/>
            </a:pPr>
            <a:r>
              <a:rPr lang="en-US" dirty="0" smtClean="0"/>
              <a:t>2.  You </a:t>
            </a:r>
            <a:r>
              <a:rPr lang="en-US" dirty="0" smtClean="0"/>
              <a:t>might be asked to set the </a:t>
            </a:r>
            <a:r>
              <a:rPr lang="en-US" dirty="0" smtClean="0"/>
              <a:t>time/date</a:t>
            </a:r>
          </a:p>
          <a:p>
            <a:pPr marL="624078" indent="-514350">
              <a:buNone/>
            </a:pPr>
            <a:r>
              <a:rPr lang="en-US" dirty="0" smtClean="0"/>
              <a:t>3</a:t>
            </a:r>
            <a:r>
              <a:rPr lang="en-US" dirty="0" smtClean="0"/>
              <a:t>.  Create a personal desktop</a:t>
            </a:r>
          </a:p>
          <a:p>
            <a:pPr marL="914400" lvl="1" indent="-514350">
              <a:buFontTx/>
              <a:buChar char="-"/>
            </a:pPr>
            <a:r>
              <a:rPr lang="en-US" dirty="0" smtClean="0"/>
              <a:t>Select ‘N’ and a “new student” box will appear</a:t>
            </a:r>
          </a:p>
          <a:p>
            <a:pPr marL="914400" lvl="1" indent="-514350">
              <a:buFontTx/>
              <a:buChar char="-"/>
            </a:pPr>
            <a:r>
              <a:rPr lang="en-US" dirty="0" smtClean="0"/>
              <a:t>Type student name, then type teacher name and press ENTER</a:t>
            </a:r>
          </a:p>
          <a:p>
            <a:pPr marL="914400" lvl="1" indent="-514350">
              <a:buFontTx/>
              <a:buChar char="-"/>
            </a:pPr>
            <a:r>
              <a:rPr lang="en-US" dirty="0" smtClean="0"/>
              <a:t>The Fusion will assign the student a work group/personal desktop (F1, F2, F3, etc.)</a:t>
            </a:r>
          </a:p>
          <a:p>
            <a:pPr marL="914400" lvl="1" indent="-514350">
              <a:buFontTx/>
              <a:buChar char="-"/>
            </a:pPr>
            <a:r>
              <a:rPr lang="en-US" dirty="0" smtClean="0"/>
              <a:t>To access your work group, select the F key assigned to the student</a:t>
            </a:r>
            <a:endParaRPr lang="en-US" dirty="0"/>
          </a:p>
        </p:txBody>
      </p:sp>
      <p:sp>
        <p:nvSpPr>
          <p:cNvPr id="2" name="Title 1"/>
          <p:cNvSpPr>
            <a:spLocks noGrp="1"/>
          </p:cNvSpPr>
          <p:nvPr>
            <p:ph type="title"/>
          </p:nvPr>
        </p:nvSpPr>
        <p:spPr/>
        <p:txBody>
          <a:bodyPr/>
          <a:lstStyle/>
          <a:p>
            <a:r>
              <a:rPr lang="en-US" dirty="0" smtClean="0"/>
              <a:t>Let’s get started…</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183880" cy="4187952"/>
          </a:xfrm>
        </p:spPr>
        <p:txBody>
          <a:bodyPr/>
          <a:lstStyle/>
          <a:p>
            <a:r>
              <a:rPr lang="en-US" dirty="0" smtClean="0"/>
              <a:t>IEP objective:  Using a portable word processor the learner will write a one-paragraph story.  It will include:</a:t>
            </a:r>
          </a:p>
          <a:p>
            <a:pPr lvl="1"/>
            <a:r>
              <a:rPr lang="en-US" dirty="0" smtClean="0"/>
              <a:t>1.  a topic sentence</a:t>
            </a:r>
          </a:p>
          <a:p>
            <a:pPr lvl="1"/>
            <a:r>
              <a:rPr lang="en-US" dirty="0" smtClean="0"/>
              <a:t>2.  supporting sentences</a:t>
            </a:r>
          </a:p>
          <a:p>
            <a:pPr lvl="1"/>
            <a:r>
              <a:rPr lang="en-US" dirty="0" smtClean="0"/>
              <a:t>3.  ending sentence that supports the theme</a:t>
            </a:r>
          </a:p>
          <a:p>
            <a:pPr lvl="1"/>
            <a:r>
              <a:rPr lang="en-US" dirty="0" smtClean="0"/>
              <a:t>4.  accurate spelling</a:t>
            </a:r>
            <a:endParaRPr lang="en-US" dirty="0" smtClean="0"/>
          </a:p>
          <a:p>
            <a:pPr lvl="1">
              <a:buNone/>
            </a:pPr>
            <a:r>
              <a:rPr lang="en-US" dirty="0" smtClean="0"/>
              <a:t>   </a:t>
            </a:r>
            <a:endParaRPr lang="en-US" dirty="0"/>
          </a:p>
        </p:txBody>
      </p:sp>
      <p:sp>
        <p:nvSpPr>
          <p:cNvPr id="2" name="Title 1"/>
          <p:cNvSpPr>
            <a:spLocks noGrp="1"/>
          </p:cNvSpPr>
          <p:nvPr>
            <p:ph type="title"/>
          </p:nvPr>
        </p:nvSpPr>
        <p:spPr>
          <a:xfrm>
            <a:off x="533400" y="457200"/>
            <a:ext cx="8183880" cy="1051560"/>
          </a:xfrm>
        </p:spPr>
        <p:txBody>
          <a:bodyPr>
            <a:normAutofit/>
          </a:bodyPr>
          <a:lstStyle/>
          <a:p>
            <a:pPr algn="ctr"/>
            <a:r>
              <a:rPr lang="en-US" sz="2800" dirty="0" smtClean="0"/>
              <a:t>Assignment:  </a:t>
            </a:r>
            <a:r>
              <a:rPr lang="en-US" sz="2800" dirty="0" smtClean="0"/>
              <a:t/>
            </a:r>
            <a:br>
              <a:rPr lang="en-US" sz="2800" dirty="0" smtClean="0"/>
            </a:br>
            <a:r>
              <a:rPr lang="en-US" sz="2800" dirty="0" smtClean="0"/>
              <a:t>“</a:t>
            </a:r>
            <a:r>
              <a:rPr lang="en-US" sz="2800" dirty="0" smtClean="0"/>
              <a:t>What I did over the 3 day weekend”</a:t>
            </a:r>
            <a:endParaRPr lang="en-US" sz="28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09800"/>
            <a:ext cx="8229600" cy="2514600"/>
          </a:xfrm>
        </p:spPr>
        <p:txBody>
          <a:bodyPr>
            <a:normAutofit fontScale="92500"/>
          </a:bodyPr>
          <a:lstStyle/>
          <a:p>
            <a:pPr>
              <a:buNone/>
            </a:pPr>
            <a:endParaRPr lang="en-US" dirty="0" smtClean="0">
              <a:hlinkClick r:id="rId2"/>
            </a:endParaRPr>
          </a:p>
          <a:p>
            <a:r>
              <a:rPr lang="en-US" sz="2600" dirty="0" smtClean="0">
                <a:hlinkClick r:id="rId2"/>
              </a:rPr>
              <a:t>www.myinfinitec.org</a:t>
            </a:r>
            <a:endParaRPr lang="en-US" sz="2600" dirty="0" smtClean="0"/>
          </a:p>
          <a:p>
            <a:r>
              <a:rPr lang="en-US" sz="2600" dirty="0" smtClean="0">
                <a:hlinkClick r:id="rId3"/>
              </a:rPr>
              <a:t>www.casedupage.com</a:t>
            </a:r>
            <a:r>
              <a:rPr lang="en-US" sz="2600" dirty="0" smtClean="0"/>
              <a:t> (go to support services, then assistive technology team</a:t>
            </a:r>
            <a:r>
              <a:rPr lang="en-US" sz="2600" dirty="0" smtClean="0"/>
              <a:t>)</a:t>
            </a:r>
          </a:p>
          <a:p>
            <a:r>
              <a:rPr lang="en-US" sz="2600" dirty="0" smtClean="0"/>
              <a:t>The Writer Learning Systems, PO Box 186 </a:t>
            </a:r>
            <a:r>
              <a:rPr lang="en-US" sz="2600" dirty="0" smtClean="0"/>
              <a:t>Pasa</a:t>
            </a:r>
            <a:r>
              <a:rPr lang="en-US" sz="2600" dirty="0" smtClean="0"/>
              <a:t> Robles, CA 93447-186, 1-800-797-7121, </a:t>
            </a:r>
            <a:r>
              <a:rPr lang="en-US" sz="2600" dirty="0" smtClean="0">
                <a:hlinkClick r:id="rId4"/>
              </a:rPr>
              <a:t>www.writerlearning.com</a:t>
            </a:r>
            <a:endParaRPr lang="en-US" sz="2600" dirty="0" smtClean="0"/>
          </a:p>
          <a:p>
            <a:endParaRPr lang="en-US" sz="1800" dirty="0" smtClean="0"/>
          </a:p>
        </p:txBody>
      </p:sp>
      <p:sp>
        <p:nvSpPr>
          <p:cNvPr id="2" name="Title 1"/>
          <p:cNvSpPr>
            <a:spLocks noGrp="1"/>
          </p:cNvSpPr>
          <p:nvPr>
            <p:ph type="title"/>
          </p:nvPr>
        </p:nvSpPr>
        <p:spPr>
          <a:xfrm>
            <a:off x="457200" y="685800"/>
            <a:ext cx="8183880" cy="1051560"/>
          </a:xfrm>
        </p:spPr>
        <p:txBody>
          <a:bodyPr/>
          <a:lstStyle/>
          <a:p>
            <a:pPr algn="ctr"/>
            <a:r>
              <a:rPr lang="en-US" dirty="0" smtClean="0"/>
              <a:t>Fusion Resources:</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76400"/>
            <a:ext cx="8183880" cy="4187952"/>
          </a:xfrm>
        </p:spPr>
        <p:txBody>
          <a:bodyPr/>
          <a:lstStyle/>
          <a:p>
            <a:r>
              <a:rPr lang="en-US" dirty="0" smtClean="0"/>
              <a:t>The Infinitec website (</a:t>
            </a:r>
            <a:r>
              <a:rPr lang="en-US" dirty="0" smtClean="0">
                <a:hlinkClick r:id="rId2"/>
              </a:rPr>
              <a:t>www.myinfintec.org</a:t>
            </a:r>
            <a:r>
              <a:rPr lang="en-US" dirty="0" smtClean="0"/>
              <a:t>) </a:t>
            </a:r>
          </a:p>
          <a:p>
            <a:r>
              <a:rPr lang="en-US" dirty="0" smtClean="0"/>
              <a:t>Infinitec “Smart sheets”</a:t>
            </a:r>
          </a:p>
          <a:p>
            <a:r>
              <a:rPr lang="en-US" dirty="0" smtClean="0"/>
              <a:t>Fusion Operation Hot Sheets</a:t>
            </a:r>
            <a:endParaRPr lang="en-US" dirty="0"/>
          </a:p>
        </p:txBody>
      </p:sp>
      <p:sp>
        <p:nvSpPr>
          <p:cNvPr id="2" name="Title 1"/>
          <p:cNvSpPr>
            <a:spLocks noGrp="1"/>
          </p:cNvSpPr>
          <p:nvPr>
            <p:ph type="title"/>
          </p:nvPr>
        </p:nvSpPr>
        <p:spPr>
          <a:xfrm>
            <a:off x="457200" y="457200"/>
            <a:ext cx="8183880" cy="1051560"/>
          </a:xfrm>
        </p:spPr>
        <p:txBody>
          <a:bodyPr/>
          <a:lstStyle/>
          <a:p>
            <a:pPr algn="ctr"/>
            <a:r>
              <a:rPr lang="en-US" dirty="0" smtClean="0"/>
              <a:t>Presentation references: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indent="-514350">
              <a:buAutoNum type="arabicPeriod"/>
            </a:pPr>
            <a:r>
              <a:rPr lang="en-US" dirty="0" smtClean="0"/>
              <a:t>Open the Student Desktop</a:t>
            </a:r>
          </a:p>
          <a:p>
            <a:pPr marL="514350" indent="-514350">
              <a:buAutoNum type="arabicPeriod"/>
            </a:pPr>
            <a:r>
              <a:rPr lang="en-US" dirty="0" smtClean="0"/>
              <a:t>Select MENU</a:t>
            </a:r>
          </a:p>
          <a:p>
            <a:pPr marL="514350" indent="-514350">
              <a:buAutoNum type="arabicPeriod"/>
            </a:pPr>
            <a:r>
              <a:rPr lang="en-US" dirty="0" smtClean="0"/>
              <a:t>Use right arrow to highlight SETUP</a:t>
            </a:r>
          </a:p>
          <a:p>
            <a:pPr marL="514350" indent="-514350">
              <a:buAutoNum type="arabicPeriod"/>
            </a:pPr>
            <a:r>
              <a:rPr lang="en-US" dirty="0" smtClean="0"/>
              <a:t>Use down arrow to highlight PASSWORD, select ENTER</a:t>
            </a:r>
          </a:p>
          <a:p>
            <a:pPr marL="514350" indent="-514350">
              <a:buAutoNum type="arabicPeriod"/>
            </a:pPr>
            <a:r>
              <a:rPr lang="en-US" dirty="0" smtClean="0"/>
              <a:t>Enter new password and retype</a:t>
            </a:r>
            <a:endParaRPr lang="en-US" dirty="0"/>
          </a:p>
        </p:txBody>
      </p:sp>
      <p:sp>
        <p:nvSpPr>
          <p:cNvPr id="2" name="Title 1"/>
          <p:cNvSpPr>
            <a:spLocks noGrp="1"/>
          </p:cNvSpPr>
          <p:nvPr>
            <p:ph type="title"/>
          </p:nvPr>
        </p:nvSpPr>
        <p:spPr/>
        <p:txBody>
          <a:bodyPr>
            <a:normAutofit fontScale="90000"/>
          </a:bodyPr>
          <a:lstStyle/>
          <a:p>
            <a:pPr algn="l"/>
            <a:r>
              <a:rPr lang="en-US" dirty="0" smtClean="0"/>
              <a:t>SHHHH!!!!  Creating a password-</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09800"/>
            <a:ext cx="8229600" cy="3657601"/>
          </a:xfrm>
        </p:spPr>
        <p:txBody>
          <a:bodyPr>
            <a:normAutofit/>
          </a:bodyPr>
          <a:lstStyle/>
          <a:p>
            <a:r>
              <a:rPr lang="en-US" dirty="0" smtClean="0"/>
              <a:t>Positioning</a:t>
            </a:r>
          </a:p>
          <a:p>
            <a:r>
              <a:rPr lang="en-US" dirty="0" smtClean="0"/>
              <a:t>Support</a:t>
            </a:r>
          </a:p>
          <a:p>
            <a:r>
              <a:rPr lang="en-US" dirty="0" smtClean="0"/>
              <a:t>Can the student see the keyboard?  </a:t>
            </a:r>
          </a:p>
          <a:p>
            <a:r>
              <a:rPr lang="en-US" dirty="0" smtClean="0"/>
              <a:t>Is there a glare on the LCD from classroom lighting?</a:t>
            </a:r>
          </a:p>
          <a:p>
            <a:r>
              <a:rPr lang="en-US" dirty="0" smtClean="0"/>
              <a:t>Should the device be positioned on an angle or non slip surface?</a:t>
            </a:r>
          </a:p>
        </p:txBody>
      </p:sp>
      <p:sp>
        <p:nvSpPr>
          <p:cNvPr id="2" name="Title 1"/>
          <p:cNvSpPr>
            <a:spLocks noGrp="1"/>
          </p:cNvSpPr>
          <p:nvPr>
            <p:ph type="title"/>
          </p:nvPr>
        </p:nvSpPr>
        <p:spPr>
          <a:xfrm>
            <a:off x="457200" y="304800"/>
            <a:ext cx="8183880" cy="1905000"/>
          </a:xfrm>
        </p:spPr>
        <p:txBody>
          <a:bodyPr>
            <a:normAutofit fontScale="90000"/>
          </a:bodyPr>
          <a:lstStyle/>
          <a:p>
            <a:r>
              <a:rPr lang="en-US" dirty="0" smtClean="0"/>
              <a:t>Before handing the Fusion to your </a:t>
            </a:r>
            <a:r>
              <a:rPr lang="en-US" dirty="0" smtClean="0"/>
              <a:t>student</a:t>
            </a:r>
            <a:r>
              <a:rPr lang="en-US" dirty="0" smtClean="0"/>
              <a:t>, take time to </a:t>
            </a:r>
            <a:r>
              <a:rPr lang="en-US" dirty="0" smtClean="0"/>
              <a:t>consider</a:t>
            </a:r>
            <a:r>
              <a:rPr lang="en-US" dirty="0" smtClean="0"/>
              <a: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0"/>
            <a:ext cx="8229600" cy="3429000"/>
          </a:xfrm>
        </p:spPr>
        <p:txBody>
          <a:bodyPr>
            <a:normAutofit/>
          </a:bodyPr>
          <a:lstStyle/>
          <a:p>
            <a:pPr marL="571500" indent="-571500">
              <a:buAutoNum type="romanUcPeriod"/>
            </a:pPr>
            <a:r>
              <a:rPr lang="en-US" dirty="0" smtClean="0">
                <a:solidFill>
                  <a:srgbClr val="FF0000"/>
                </a:solidFill>
                <a:latin typeface="AbcPrint" pitchFamily="2" charset="0"/>
              </a:rPr>
              <a:t>Creating, Deleting and Accessing Files</a:t>
            </a:r>
          </a:p>
          <a:p>
            <a:pPr marL="571500" indent="-571500">
              <a:buAutoNum type="romanUcPeriod"/>
            </a:pPr>
            <a:r>
              <a:rPr lang="en-US" dirty="0" smtClean="0">
                <a:solidFill>
                  <a:srgbClr val="00B050"/>
                </a:solidFill>
                <a:latin typeface="Arial Rounded MT Bold" pitchFamily="34" charset="0"/>
              </a:rPr>
              <a:t>Editor Keys</a:t>
            </a:r>
            <a:endParaRPr lang="en-US" dirty="0" smtClean="0">
              <a:solidFill>
                <a:srgbClr val="00B050"/>
              </a:solidFill>
              <a:latin typeface="Arial Rounded MT Bold" pitchFamily="34" charset="0"/>
            </a:endParaRPr>
          </a:p>
          <a:p>
            <a:pPr marL="571500" indent="-571500">
              <a:buAutoNum type="romanUcPeriod"/>
            </a:pPr>
            <a:r>
              <a:rPr lang="en-US" dirty="0" smtClean="0">
                <a:solidFill>
                  <a:srgbClr val="0070C0"/>
                </a:solidFill>
                <a:latin typeface="Californian FB" pitchFamily="18" charset="0"/>
              </a:rPr>
              <a:t>Text to Speech</a:t>
            </a:r>
            <a:endParaRPr lang="en-US" dirty="0" smtClean="0">
              <a:solidFill>
                <a:srgbClr val="0070C0"/>
              </a:solidFill>
              <a:latin typeface="Californian FB" pitchFamily="18" charset="0"/>
            </a:endParaRPr>
          </a:p>
          <a:p>
            <a:pPr marL="571500" indent="-571500">
              <a:buAutoNum type="romanUcPeriod"/>
            </a:pPr>
            <a:r>
              <a:rPr lang="en-US" dirty="0" smtClean="0">
                <a:solidFill>
                  <a:srgbClr val="7030A0"/>
                </a:solidFill>
                <a:latin typeface="Comic Sans MS" pitchFamily="66" charset="0"/>
              </a:rPr>
              <a:t>File sending</a:t>
            </a:r>
          </a:p>
          <a:p>
            <a:pPr marL="571500" indent="-571500">
              <a:buAutoNum type="romanUcPeriod"/>
            </a:pPr>
            <a:r>
              <a:rPr lang="en-US" dirty="0" smtClean="0">
                <a:latin typeface="Lucida Fax" pitchFamily="18" charset="0"/>
              </a:rPr>
              <a:t>Device Features </a:t>
            </a:r>
            <a:r>
              <a:rPr lang="en-US" sz="1800" dirty="0" smtClean="0"/>
              <a:t>(spell check, thesaurus, score, split screen, word prediction, cut-copy-paste, writing checklists, keyboard instruction program)</a:t>
            </a:r>
          </a:p>
        </p:txBody>
      </p:sp>
      <p:sp>
        <p:nvSpPr>
          <p:cNvPr id="2" name="Title 1"/>
          <p:cNvSpPr>
            <a:spLocks noGrp="1"/>
          </p:cNvSpPr>
          <p:nvPr>
            <p:ph type="title"/>
          </p:nvPr>
        </p:nvSpPr>
        <p:spPr>
          <a:xfrm>
            <a:off x="457200" y="685800"/>
            <a:ext cx="8183880" cy="1051560"/>
          </a:xfrm>
        </p:spPr>
        <p:txBody>
          <a:bodyPr/>
          <a:lstStyle/>
          <a:p>
            <a:pPr algn="ctr"/>
            <a:r>
              <a:rPr lang="en-US" dirty="0" smtClean="0"/>
              <a:t>Using the Fusion to Write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295400"/>
            <a:ext cx="8183880" cy="4187952"/>
          </a:xfrm>
        </p:spPr>
        <p:txBody>
          <a:bodyPr>
            <a:normAutofit fontScale="85000" lnSpcReduction="20000"/>
          </a:bodyPr>
          <a:lstStyle/>
          <a:p>
            <a:r>
              <a:rPr lang="en-US" dirty="0" smtClean="0"/>
              <a:t>In the desktop, FILES, FOLDERS and PROGRAMS are listed.</a:t>
            </a:r>
          </a:p>
          <a:p>
            <a:pPr>
              <a:buNone/>
            </a:pPr>
            <a:endParaRPr lang="en-US" dirty="0" smtClean="0"/>
          </a:p>
          <a:p>
            <a:pPr>
              <a:buNone/>
            </a:pPr>
            <a:r>
              <a:rPr lang="en-US" dirty="0" smtClean="0"/>
              <a:t>FILES are </a:t>
            </a:r>
          </a:p>
          <a:p>
            <a:pPr>
              <a:buNone/>
            </a:pPr>
            <a:r>
              <a:rPr lang="en-US" dirty="0" smtClean="0"/>
              <a:t>located to the </a:t>
            </a:r>
          </a:p>
          <a:p>
            <a:pPr>
              <a:buNone/>
            </a:pPr>
            <a:r>
              <a:rPr lang="en-US" dirty="0" smtClean="0"/>
              <a:t>left</a:t>
            </a:r>
          </a:p>
          <a:p>
            <a:pPr>
              <a:buNone/>
            </a:pPr>
            <a:endParaRPr lang="en-US" dirty="0" smtClean="0"/>
          </a:p>
          <a:p>
            <a:pPr>
              <a:buNone/>
            </a:pPr>
            <a:r>
              <a:rPr lang="en-US" dirty="0" smtClean="0"/>
              <a:t>				FOLDERS are</a:t>
            </a:r>
          </a:p>
          <a:p>
            <a:pPr>
              <a:buNone/>
            </a:pPr>
            <a:r>
              <a:rPr lang="en-US" dirty="0" smtClean="0"/>
              <a:t>	</a:t>
            </a:r>
            <a:r>
              <a:rPr lang="en-US" dirty="0" smtClean="0"/>
              <a:t>			in the middle																										PROGRAMS are to 						the right</a:t>
            </a:r>
            <a:endParaRPr lang="en-US" dirty="0"/>
          </a:p>
        </p:txBody>
      </p:sp>
      <p:sp>
        <p:nvSpPr>
          <p:cNvPr id="2" name="Title 1"/>
          <p:cNvSpPr>
            <a:spLocks noGrp="1"/>
          </p:cNvSpPr>
          <p:nvPr>
            <p:ph type="title"/>
          </p:nvPr>
        </p:nvSpPr>
        <p:spPr>
          <a:xfrm>
            <a:off x="533400" y="685800"/>
            <a:ext cx="8229600" cy="381000"/>
          </a:xfrm>
        </p:spPr>
        <p:txBody>
          <a:bodyPr>
            <a:normAutofit fontScale="90000"/>
          </a:bodyPr>
          <a:lstStyle/>
          <a:p>
            <a:pPr algn="ctr"/>
            <a:r>
              <a:rPr lang="en-US" sz="3600" dirty="0" smtClean="0">
                <a:solidFill>
                  <a:srgbClr val="FF0000"/>
                </a:solidFill>
                <a:latin typeface="AbcPrint" pitchFamily="2" charset="0"/>
              </a:rPr>
              <a:t>Creating, Deleting and Accessing Files</a:t>
            </a:r>
            <a:r>
              <a:rPr lang="en-US" dirty="0" smtClean="0">
                <a:solidFill>
                  <a:srgbClr val="FF0000"/>
                </a:solidFill>
                <a:latin typeface="AbcPrint" pitchFamily="2" charset="0"/>
              </a:rPr>
              <a:t/>
            </a:r>
            <a:br>
              <a:rPr lang="en-US" dirty="0" smtClean="0">
                <a:solidFill>
                  <a:srgbClr val="FF0000"/>
                </a:solidFill>
                <a:latin typeface="AbcPrint" pitchFamily="2" charset="0"/>
              </a:rPr>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057400"/>
            <a:ext cx="8229600" cy="2938272"/>
          </a:xfrm>
        </p:spPr>
        <p:txBody>
          <a:bodyPr/>
          <a:lstStyle/>
          <a:p>
            <a:pPr algn="ctr"/>
            <a:r>
              <a:rPr lang="en-US" dirty="0" smtClean="0"/>
              <a:t>To create a new File, select N</a:t>
            </a:r>
          </a:p>
          <a:p>
            <a:pPr algn="ctr"/>
            <a:endParaRPr lang="en-US" dirty="0" smtClean="0"/>
          </a:p>
          <a:p>
            <a:pPr algn="ctr"/>
            <a:r>
              <a:rPr lang="en-US" dirty="0" smtClean="0"/>
              <a:t>To create a new Folder, select F</a:t>
            </a:r>
          </a:p>
          <a:p>
            <a:pPr algn="ctr"/>
            <a:endParaRPr lang="en-US" dirty="0" smtClean="0"/>
          </a:p>
          <a:p>
            <a:pPr algn="ctr"/>
            <a:r>
              <a:rPr lang="en-US" dirty="0" smtClean="0"/>
              <a:t>To see menu options, select MENU</a:t>
            </a:r>
            <a:endParaRPr lang="en-US" dirty="0"/>
          </a:p>
        </p:txBody>
      </p:sp>
      <p:sp>
        <p:nvSpPr>
          <p:cNvPr id="3" name="Title 2"/>
          <p:cNvSpPr>
            <a:spLocks noGrp="1"/>
          </p:cNvSpPr>
          <p:nvPr>
            <p:ph type="title"/>
          </p:nvPr>
        </p:nvSpPr>
        <p:spPr/>
        <p:txBody>
          <a:bodyPr/>
          <a:lstStyle/>
          <a:p>
            <a:r>
              <a:rPr lang="en-US" dirty="0" smtClean="0"/>
              <a:t>TIP:</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838</TotalTime>
  <Words>2414</Words>
  <Application>Microsoft Office PowerPoint</Application>
  <PresentationFormat>On-screen Show (4:3)</PresentationFormat>
  <Paragraphs>297</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Concourse</vt:lpstr>
      <vt:lpstr>The Writer Fusion Portable Word Processor </vt:lpstr>
      <vt:lpstr>Description:  What is the Fusion?</vt:lpstr>
      <vt:lpstr>Out of the Box…</vt:lpstr>
      <vt:lpstr>Let’s get started…</vt:lpstr>
      <vt:lpstr>SHHHH!!!!  Creating a password-</vt:lpstr>
      <vt:lpstr>Before handing the Fusion to your student, take time to consider…</vt:lpstr>
      <vt:lpstr>Using the Fusion to Write</vt:lpstr>
      <vt:lpstr>Creating, Deleting and Accessing Files </vt:lpstr>
      <vt:lpstr>TIP:</vt:lpstr>
      <vt:lpstr>Creating a new File</vt:lpstr>
      <vt:lpstr>Assignment:</vt:lpstr>
      <vt:lpstr>Exiting you File</vt:lpstr>
      <vt:lpstr>Opening a File</vt:lpstr>
      <vt:lpstr>Deleting a File</vt:lpstr>
      <vt:lpstr>Editor Keys </vt:lpstr>
      <vt:lpstr>Slide 16</vt:lpstr>
      <vt:lpstr>Text to Speech </vt:lpstr>
      <vt:lpstr>Selecting the Fusion to SPEAK</vt:lpstr>
      <vt:lpstr>File sending </vt:lpstr>
      <vt:lpstr>Device Features  </vt:lpstr>
      <vt:lpstr>Device Features : Spell Check</vt:lpstr>
      <vt:lpstr>Slide 22</vt:lpstr>
      <vt:lpstr>Device Features: Thesaurus</vt:lpstr>
      <vt:lpstr>Device Features:   iScore writing program</vt:lpstr>
      <vt:lpstr>Slide 25</vt:lpstr>
      <vt:lpstr>Device Features:   Split Screen</vt:lpstr>
      <vt:lpstr>Split Screen:  Using the Fusion</vt:lpstr>
      <vt:lpstr>Split Screen: Using your Computer</vt:lpstr>
      <vt:lpstr>NOTE:</vt:lpstr>
      <vt:lpstr>Device Features:    Word Storm Word Prediction</vt:lpstr>
      <vt:lpstr>Word Storm Word Prediction, cont.</vt:lpstr>
      <vt:lpstr>To add new words to the prediction list:</vt:lpstr>
      <vt:lpstr>Passcodes </vt:lpstr>
      <vt:lpstr>Device Features:   Cut-Copy-Paste</vt:lpstr>
      <vt:lpstr>Device Features:   Writing Checklists</vt:lpstr>
      <vt:lpstr>To open the Fusion Writing Checklist:</vt:lpstr>
      <vt:lpstr>Checklist available:</vt:lpstr>
      <vt:lpstr>Note:</vt:lpstr>
      <vt:lpstr>Device Features:   Perfect Form-keyboarding instruction program</vt:lpstr>
      <vt:lpstr>Assignment:   “What I did over the 3 day weekend”</vt:lpstr>
      <vt:lpstr>Fusion Resources:</vt:lpstr>
      <vt:lpstr>Presentation references:</vt:lpstr>
    </vt:vector>
  </TitlesOfParts>
  <Company>Cooperative Association For Special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Writer Fusion Portable Word Processor</dc:title>
  <dc:creator>Cooperative Association For Special Education</dc:creator>
  <cp:lastModifiedBy>Cooperative Association For Special Education</cp:lastModifiedBy>
  <cp:revision>58</cp:revision>
  <dcterms:created xsi:type="dcterms:W3CDTF">2010-10-05T21:45:43Z</dcterms:created>
  <dcterms:modified xsi:type="dcterms:W3CDTF">2010-10-11T23:42:01Z</dcterms:modified>
</cp:coreProperties>
</file>